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23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12" Target="slides/slide7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26" Target="slides/slide21.xml"/><Relationship Type="http://schemas.openxmlformats.org/officeDocument/2006/relationships/slide" Id="rId25" Target="slides/slide20.xml"/><Relationship Type="http://schemas.openxmlformats.org/officeDocument/2006/relationships/slide" Id="rId28" Target="slides/slide23.xml"/><Relationship Type="http://schemas.openxmlformats.org/officeDocument/2006/relationships/slide" Id="rId27" Target="slides/slide22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theme" Id="rId1" Target="theme/theme2.xml"/><Relationship Type="http://schemas.openxmlformats.org/officeDocument/2006/relationships/slide" Id="rId22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7" id="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8" id="108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9" id="10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21" id="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2" id="22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23" id="22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62" id="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3" id="26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64" id="26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73" id="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4" id="2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5" id="2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28" id="3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9" id="32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30" id="33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99" id="3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0" id="40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01" id="40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1" id="4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2" id="49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93" id="49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7" id="4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8" id="49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99" id="4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06" id="5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7" id="50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08" id="50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2" id="5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3" id="51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4" id="51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9" id="5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0" id="52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21" id="52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5" id="11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6" id="5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7" id="52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28" id="52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32" id="5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3" id="53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4" id="53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38" id="5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9" id="53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0" id="54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4" id="5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5" id="54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6" id="54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2" id="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3" id="12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4" id="12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8" id="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9" id="12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0" id="13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2" id="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3" id="16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4" id="16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4" id="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5" id="18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6" id="18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2" id="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3" id="19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4" id="19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8" id="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9" id="19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00" id="20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4" id="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5" id="20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06" id="20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4" id="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25" id="25"/>
          <p:cNvGrpSpPr/>
          <p:nvPr/>
        </p:nvGrpSpPr>
        <p:grpSpPr>
          <a:xfrm rot="10800000" flipH="1">
            <a:off y="-256" x="0"/>
            <a:ext cy="4114897" cx="9162288"/>
            <a:chOff y="4255637" x="-7937"/>
            <a:chExt cy="2606675" cx="9144000"/>
          </a:xfrm>
        </p:grpSpPr>
        <p:sp>
          <p:nvSpPr>
            <p:cNvPr name="Shape 26" id="26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extrusionOk="0" h="8" w="50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7" id="27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8" id="28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extrusionOk="0" h="16" w="204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9" id="29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extrusionOk="0" h="10" w="58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0" id="30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extrusionOk="0" h="6" w="6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1" id="31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extrusionOk="0" h="2" w="8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2" id="32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extrusionOk="0" h="8" w="41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3" id="33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extrusionOk="0" h="10" w="142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4" id="34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extrusionOk="0" h="2" w="28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5" id="35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extrusionOk="0" h="2" w="10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6" id="36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extrusionOk="0" h="10" w="155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7" id="37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extrusionOk="0" h="4" w="5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8" id="38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9" id="39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0" id="40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extrusionOk="0" h="2" w="1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1" id="41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extrusionOk="0" h="4" w="2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2" id="42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extrusionOk="0" h="2" w="4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3" id="43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extrusionOk="0" h="2" w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4" id="44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extrusionOk="0" h="2" w="6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5" id="45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extrusionOk="0" h="2" w="6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6" id="46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extrusionOk="0" h="1642" w="5754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7" id="47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extrusionOk="0" h="6" w="1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8" id="48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extrusionOk="0" h="2" w="20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9" id="49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extrusionOk="0" h="8" w="54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0" id="50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extrusionOk="0" h="4" w="60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1" id="51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extrusionOk="0" h="4" w="8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2" id="52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extrusionOk="0" h="8" w="3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3" id="53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extrusionOk="0" h="2" w="30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4" id="54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extrusionOk="0" h="2" w="4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5" id="55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extrusionOk="0" h="2" w="18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6" id="56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extrusionOk="0" h="4" w="28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  <p:sp>
        <p:nvSpPr>
          <p:cNvPr name="Shape 57" id="57"/>
          <p:cNvSpPr txBox="1"/>
          <p:nvPr>
            <p:ph type="ctrTitle"/>
          </p:nvPr>
        </p:nvSpPr>
        <p:spPr>
          <a:xfrm>
            <a:off y="2319514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algn="ctr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58" id="58"/>
          <p:cNvSpPr txBox="1"/>
          <p:nvPr>
            <p:ph type="subTitle" idx="1"/>
          </p:nvPr>
        </p:nvSpPr>
        <p:spPr>
          <a:xfrm>
            <a:off y="4114800" x="685800"/>
            <a:ext cy="8819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 sz="4800"/>
            </a:lvl1pPr>
            <a:lvl2pPr rtl="0">
              <a:defRPr sz="4800"/>
            </a:lvl2pPr>
            <a:lvl3pPr rtl="0">
              <a:defRPr sz="4800"/>
            </a:lvl3pPr>
            <a:lvl4pPr rtl="0">
              <a:defRPr sz="4800"/>
            </a:lvl4pPr>
            <a:lvl5pPr rtl="0">
              <a:defRPr sz="4800"/>
            </a:lvl5pPr>
            <a:lvl6pPr rtl="0">
              <a:defRPr sz="4800"/>
            </a:lvl6pPr>
            <a:lvl7pPr rtl="0">
              <a:defRPr sz="4800"/>
            </a:lvl7pPr>
            <a:lvl8pPr rtl="0">
              <a:defRPr sz="4800"/>
            </a:lvl8pPr>
            <a:lvl9pPr rtl="0">
              <a:defRPr sz="4800"/>
            </a:lvl9pPr>
          </a:lstStyle>
          <a:p/>
        </p:txBody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1730374" x="457200"/>
            <a:ext cy="4837499" cx="4041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65" id="65"/>
          <p:cNvSpPr txBox="1"/>
          <p:nvPr>
            <p:ph type="body" idx="2"/>
          </p:nvPr>
        </p:nvSpPr>
        <p:spPr>
          <a:xfrm>
            <a:off y="1730374" x="4645148"/>
            <a:ext cy="4837499" cx="4041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69" id="69"/>
          <p:cNvGrpSpPr/>
          <p:nvPr/>
        </p:nvGrpSpPr>
        <p:grpSpPr>
          <a:xfrm>
            <a:off y="5442546" x="0"/>
            <a:ext cy="1430803" cx="9162288"/>
            <a:chOff y="4255637" x="-7937"/>
            <a:chExt cy="2606675" cx="9144000"/>
          </a:xfrm>
        </p:grpSpPr>
        <p:sp>
          <p:nvSpPr>
            <p:cNvPr name="Shape 70" id="70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extrusionOk="0" h="8" w="50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1" id="71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2" id="72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extrusionOk="0" h="16" w="204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3" id="73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extrusionOk="0" h="10" w="58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4" id="74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extrusionOk="0" h="6" w="6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5" id="75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extrusionOk="0" h="2" w="8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6" id="76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extrusionOk="0" h="8" w="41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7" id="77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extrusionOk="0" h="10" w="142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8" id="78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extrusionOk="0" h="2" w="28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9" id="79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extrusionOk="0" h="2" w="10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0" id="80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extrusionOk="0" h="10" w="155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1" id="81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extrusionOk="0" h="4" w="5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2" id="82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3" id="83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4" id="84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extrusionOk="0" h="2" w="1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5" id="85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extrusionOk="0" h="4" w="2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6" id="86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extrusionOk="0" h="2" w="4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7" id="87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extrusionOk="0" h="2" w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8" id="88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extrusionOk="0" h="2" w="6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89" id="89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extrusionOk="0" h="2" w="6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0" id="90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extrusionOk="0" h="1642" w="5754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1" id="91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extrusionOk="0" h="6" w="1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2" id="92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extrusionOk="0" h="2" w="20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3" id="93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extrusionOk="0" h="8" w="54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4" id="94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extrusionOk="0" h="4" w="60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5" id="95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extrusionOk="0" h="4" w="8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6" id="96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extrusionOk="0" h="8" w="3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7" id="97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extrusionOk="0" h="2" w="30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8" id="98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extrusionOk="0" h="2" w="4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99" id="99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extrusionOk="0" h="2" w="18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00" id="100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extrusionOk="0" h="4" w="28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  <p:sp>
        <p:nvSpPr>
          <p:cNvPr name="Shape 101" id="101"/>
          <p:cNvSpPr txBox="1"/>
          <p:nvPr>
            <p:ph type="body" idx="1"/>
          </p:nvPr>
        </p:nvSpPr>
        <p:spPr>
          <a:xfrm>
            <a:off y="5662087" x="457200"/>
            <a:ext cy="9056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i="1" sz="2400">
                <a:solidFill>
                  <a:schemeClr val="lt2"/>
                </a:solidFill>
              </a:defRPr>
            </a:lvl1pPr>
            <a:lvl2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i="1" sz="2400">
                <a:solidFill>
                  <a:schemeClr val="lt2"/>
                </a:solidFill>
              </a:defRPr>
            </a:lvl2pPr>
            <a:lvl3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i="1" sz="2400">
                <a:solidFill>
                  <a:schemeClr val="lt2"/>
                </a:solidFill>
              </a:defRPr>
            </a:lvl3pPr>
            <a:lvl4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i="1" sz="2400">
                <a:solidFill>
                  <a:schemeClr val="lt2"/>
                </a:solidFill>
              </a:defRPr>
            </a:lvl4pPr>
            <a:lvl5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i="1" sz="2400">
                <a:solidFill>
                  <a:schemeClr val="lt2"/>
                </a:solidFill>
              </a:defRPr>
            </a:lvl5pPr>
            <a:lvl6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i="1" sz="2400">
                <a:solidFill>
                  <a:schemeClr val="lt2"/>
                </a:solidFill>
              </a:defRPr>
            </a:lvl6pPr>
            <a:lvl7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i="1" sz="2400">
                <a:solidFill>
                  <a:schemeClr val="lt2"/>
                </a:solidFill>
              </a:defRPr>
            </a:lvl7pPr>
            <a:lvl8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i="1" sz="2400">
                <a:solidFill>
                  <a:schemeClr val="lt2"/>
                </a:solidFill>
              </a:defRPr>
            </a:lvl8pPr>
            <a:lvl9pPr indent="-342900" algn="ctr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i="1"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5" id="5"/>
          <p:cNvGrpSpPr/>
          <p:nvPr/>
        </p:nvGrpSpPr>
        <p:grpSpPr>
          <a:xfrm>
            <a:off y="0" x="0"/>
            <a:ext cy="6864683" cx="9159875"/>
            <a:chOff y="0" x="0"/>
            <a:chExt cy="4324" cx="5770"/>
          </a:xfrm>
        </p:grpSpPr>
        <p:sp>
          <p:nvSpPr>
            <p:cNvPr name="Shape 6" id="6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7" id="7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extrusionOk="0" h="4138" w="5620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  <p:grpSp>
        <p:nvGrpSpPr>
          <p:cNvPr name="Shape 8" id="8"/>
          <p:cNvGrpSpPr/>
          <p:nvPr/>
        </p:nvGrpSpPr>
        <p:grpSpPr>
          <a:xfrm>
            <a:off y="609600" x="3175"/>
            <a:ext cy="3787775" cx="8302625"/>
            <a:chOff y="609600" x="3175"/>
            <a:chExt cy="3787775" cx="8302625"/>
          </a:xfrm>
        </p:grpSpPr>
        <p:sp>
          <p:nvSpPr>
            <p:cNvPr name="Shape 9" id="9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extrusionOk="0" h="198" w="412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0" id="10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extrusionOk="0" h="60" w="142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1" id="11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extrusionOk="0" h="10" w="38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2" id="12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extrusionOk="0" h="486" w="1008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3" id="13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extrusionOk="0" h="10" w="126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4" id="14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extrusionOk="0" h="34" w="14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5" id="15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extrusionOk="0" h="42" w="280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6" id="16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extrusionOk="0" h="12" w="68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7" id="17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extrusionOk="0" h="60" w="114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8" id="18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extrusionOk="0" h="66" w="33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9" id="19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extrusionOk="0" h="162" w="514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0" id="20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extrusionOk="0" h="20" w="88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1" id="21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extrusionOk="0" h="2258" w="433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  <p:sp>
        <p:nvSpPr>
          <p:cNvPr name="Shape 22" id="22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23" id="23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5750" algn="l" marL="74295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algn="l" marL="16002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algn="l" marL="20574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algn="l" marL="25146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algn="l" marL="29718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algn="l" marL="34290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algn="l" marL="38862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15.pn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4.jpg"/><Relationship Type="http://schemas.openxmlformats.org/officeDocument/2006/relationships/image" Id="rId3" Target="../media/image05.jpg"/><Relationship Type="http://schemas.openxmlformats.org/officeDocument/2006/relationships/image" Id="rId6" Target="../media/image08.jpg"/><Relationship Type="http://schemas.openxmlformats.org/officeDocument/2006/relationships/image" Id="rId5" Target="../media/image12.jpg"/><Relationship Type="http://schemas.openxmlformats.org/officeDocument/2006/relationships/image" Id="rId7" Target="../media/image16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7.jpg"/><Relationship Type="http://schemas.openxmlformats.org/officeDocument/2006/relationships/image" Id="rId3" Target="../media/image06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10.jpg"/><Relationship Type="http://schemas.openxmlformats.org/officeDocument/2006/relationships/image" Id="rId3" Target="../media/image19.pn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7.jpg"/><Relationship Type="http://schemas.openxmlformats.org/officeDocument/2006/relationships/image" Id="rId3" Target="../media/image06.jpg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11.gif"/><Relationship Type="http://schemas.openxmlformats.org/officeDocument/2006/relationships/image" Id="rId3" Target="../media/image07.jpg"/><Relationship Type="http://schemas.openxmlformats.org/officeDocument/2006/relationships/image" Id="rId5" Target="../media/image13.jpg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4.jpg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.xml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8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7.png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2.xml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2.xml"/></Relationships>
</file>

<file path=ppt/slides/_rels/slide2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3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0.jpg"/><Relationship Type="http://schemas.openxmlformats.org/officeDocument/2006/relationships/image" Id="rId3" Target="../media/image09.jpg"/><Relationship Type="http://schemas.openxmlformats.org/officeDocument/2006/relationships/image" Id="rId5" Target="../media/image02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gif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code.google.com/p/hyracks/source/browse/branches/fullstack_staging/pregelix/pregelix-example/src/main/java/edu/uci/ics/pregelix/example/ConnectedComponentsVertex.java"/><Relationship Type="http://schemas.openxmlformats.org/officeDocument/2006/relationships/hyperlink" Id="rId3" TargetMode="External" Target="http://code.google.com/p/hyracks/source/browse/branches/fullstack_staging/pregelix/pregelix-example/src/main/java/edu/uci/ics/pregelix/example/PageRankVertex.java"/><Relationship Type="http://schemas.openxmlformats.org/officeDocument/2006/relationships/hyperlink" Id="rId6" TargetMode="External" Target="http://code.google.com/p/hyracks/source/browse/branches/fullstack_staging/pregelix/pregelix-example/src/main/java/edu/uci/ics/pregelix/example/ReachibilityVertex.java"/><Relationship Type="http://schemas.openxmlformats.org/officeDocument/2006/relationships/hyperlink" Id="rId5" TargetMode="External" Target="http://code.google.com/p/hyracks/source/browse/branches/fullstack_staging/pregelix/pregelix-example/src/main/java/edu/uci/ics/pregelix/example/ConnectedComponentsVertex.java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 txBox="1"/>
          <p:nvPr>
            <p:ph type="ctrTitle"/>
          </p:nvPr>
        </p:nvSpPr>
        <p:spPr>
          <a:xfrm>
            <a:off y="1011598" x="6299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Pregelix: Think Like a Vertex, Scale Like Spandex</a:t>
            </a:r>
          </a:p>
        </p:txBody>
      </p:sp>
      <p:sp>
        <p:nvSpPr>
          <p:cNvPr name="Shape 105" id="105"/>
          <p:cNvSpPr txBox="1"/>
          <p:nvPr>
            <p:ph type="subTitle" idx="1"/>
          </p:nvPr>
        </p:nvSpPr>
        <p:spPr>
          <a:xfrm>
            <a:off y="4373425" x="1371600"/>
            <a:ext cy="16089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0"/>
              <a:t>Yingyi Bu (UC Irvine)</a:t>
            </a:r>
          </a:p>
          <a:p>
            <a:pPr indent="457200" algn="l" marL="457200" rtl="0" lvl="0">
              <a:buNone/>
            </a:pPr>
            <a:r>
              <a:rPr lang="en" i="0"/>
              <a:t>Work with:  Vinayak Borkar (UC Irvine) , </a:t>
            </a:r>
          </a:p>
          <a:p>
            <a:pPr indent="0" algn="l" marL="2286000" rtl="0" lvl="0">
              <a:buNone/>
            </a:pPr>
            <a:r>
              <a:rPr lang="en" i="0"/>
              <a:t>  Michael J. Carey (UC Irvine),</a:t>
            </a:r>
          </a:p>
          <a:p>
            <a:pPr algn="l">
              <a:buNone/>
            </a:pPr>
            <a:r>
              <a:rPr lang="en" i="0"/>
              <a:t>					  Tyson Condie (Microsoft &amp; UCLA)</a:t>
            </a:r>
          </a:p>
        </p:txBody>
      </p:sp>
      <p:sp>
        <p:nvSpPr>
          <p:cNvPr name="Shape 106" id="106"/>
          <p:cNvSpPr/>
          <p:nvPr/>
        </p:nvSpPr>
        <p:spPr>
          <a:xfrm>
            <a:off y="4373425" x="59225"/>
            <a:ext cy="2438067" cx="231809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07" id="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8" id="208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System Internals	</a:t>
            </a:r>
          </a:p>
        </p:txBody>
      </p:sp>
      <p:sp>
        <p:nvSpPr>
          <p:cNvPr name="Shape 209" id="209"/>
          <p:cNvSpPr txBox="1"/>
          <p:nvPr>
            <p:ph type="body" idx="1"/>
          </p:nvPr>
        </p:nvSpPr>
        <p:spPr>
          <a:xfrm>
            <a:off y="5066199" x="457200"/>
            <a:ext cy="15015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Our philosophy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>
                <a:solidFill>
                  <a:srgbClr val="FF0000"/>
                </a:solidFill>
              </a:rPr>
              <a:t>Stop</a:t>
            </a:r>
            <a:r>
              <a:rPr lang="en"/>
              <a:t> building one-off systems like Pregel, GraphLab, and Giraph, instead, building them on a </a:t>
            </a:r>
            <a:r>
              <a:rPr lang="en" b="1"/>
              <a:t>data-flow engine</a:t>
            </a:r>
            <a:r>
              <a:rPr lang="en"/>
              <a:t>!</a:t>
            </a:r>
          </a:p>
          <a:p>
            <a:pPr>
              <a:buNone/>
            </a:pPr>
            <a:r>
              <a:rPr lang="en"/>
              <a:t>	</a:t>
            </a:r>
          </a:p>
        </p:txBody>
      </p:sp>
      <p:sp>
        <p:nvSpPr>
          <p:cNvPr name="Shape 210" id="210"/>
          <p:cNvSpPr/>
          <p:nvPr/>
        </p:nvSpPr>
        <p:spPr>
          <a:xfrm>
            <a:off y="4470550" x="661899"/>
            <a:ext cy="540299" cx="2064599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19050" cap="flat">
            <a:solidFill>
              <a:srgbClr val="FFE599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Network management</a:t>
            </a:r>
          </a:p>
        </p:txBody>
      </p:sp>
      <p:sp>
        <p:nvSpPr>
          <p:cNvPr name="Shape 211" id="211"/>
          <p:cNvSpPr/>
          <p:nvPr/>
        </p:nvSpPr>
        <p:spPr>
          <a:xfrm>
            <a:off y="3776875" x="993450"/>
            <a:ext cy="577499" cx="23484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Message delivery</a:t>
            </a:r>
          </a:p>
        </p:txBody>
      </p:sp>
      <p:sp>
        <p:nvSpPr>
          <p:cNvPr name="Shape 212" id="212"/>
          <p:cNvSpPr/>
          <p:nvPr/>
        </p:nvSpPr>
        <p:spPr>
          <a:xfrm>
            <a:off y="3061025" x="1300550"/>
            <a:ext cy="577499" cx="23484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 w="19050" cap="flat">
            <a:solidFill>
              <a:srgbClr val="9FC5E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Memory management</a:t>
            </a:r>
          </a:p>
        </p:txBody>
      </p:sp>
      <p:sp>
        <p:nvSpPr>
          <p:cNvPr name="Shape 213" id="213"/>
          <p:cNvSpPr/>
          <p:nvPr/>
        </p:nvSpPr>
        <p:spPr>
          <a:xfrm>
            <a:off y="2377400" x="1637050"/>
            <a:ext cy="577499" cx="2348400"/>
          </a:xfrm>
          <a:prstGeom prst="roundRect">
            <a:avLst>
              <a:gd name="adj" fmla="val 16667"/>
            </a:avLst>
          </a:prstGeom>
          <a:solidFill>
            <a:srgbClr val="B4A7D6"/>
          </a:solidFill>
          <a:ln w="19050" cap="flat">
            <a:solidFill>
              <a:srgbClr val="B4A7D6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Task scheduling</a:t>
            </a:r>
          </a:p>
        </p:txBody>
      </p:sp>
      <p:sp>
        <p:nvSpPr>
          <p:cNvPr name="Shape 214" id="214"/>
          <p:cNvSpPr/>
          <p:nvPr/>
        </p:nvSpPr>
        <p:spPr>
          <a:xfrm>
            <a:off y="3204800" x="3985450"/>
            <a:ext cy="2124075" cx="2152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215" id="215"/>
          <p:cNvSpPr txBox="1"/>
          <p:nvPr/>
        </p:nvSpPr>
        <p:spPr>
          <a:xfrm>
            <a:off y="1649600" x="490383"/>
            <a:ext cy="1305299" cx="1202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800"/>
              <a:t>Pregel</a:t>
            </a:r>
          </a:p>
          <a:p>
            <a:pPr rtl="0" lvl="0">
              <a:buNone/>
            </a:pPr>
            <a:r>
              <a:rPr lang="en" sz="1800"/>
              <a:t>GraphLab Giraph</a:t>
            </a:r>
          </a:p>
          <a:p>
            <a:pPr>
              <a:buNone/>
            </a:pPr>
            <a:r>
              <a:rPr lang="en" sz="1800"/>
              <a:t>......</a:t>
            </a:r>
          </a:p>
        </p:txBody>
      </p:sp>
      <p:sp>
        <p:nvSpPr>
          <p:cNvPr name="Shape 216" id="216"/>
          <p:cNvSpPr/>
          <p:nvPr/>
        </p:nvSpPr>
        <p:spPr>
          <a:xfrm>
            <a:off y="2148275" x="6138100"/>
            <a:ext cy="2143125" cx="21431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217" id="217"/>
          <p:cNvSpPr/>
          <p:nvPr/>
        </p:nvSpPr>
        <p:spPr>
          <a:xfrm>
            <a:off y="1649600" x="2174800"/>
            <a:ext cy="577499" cx="23484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19050" cap="flat">
            <a:solidFill>
              <a:srgbClr val="EA9999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Vertex/map/msg data structures</a:t>
            </a:r>
          </a:p>
        </p:txBody>
      </p:sp>
      <p:sp>
        <p:nvSpPr>
          <p:cNvPr name="Shape 218" id="218"/>
          <p:cNvSpPr/>
          <p:nvPr/>
        </p:nvSpPr>
        <p:spPr>
          <a:xfrm>
            <a:off y="1032841" x="7353300"/>
            <a:ext cy="1054290" cx="100378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name="Shape 219" id="219"/>
          <p:cNvSpPr/>
          <p:nvPr/>
        </p:nvSpPr>
        <p:spPr>
          <a:xfrm>
            <a:off y="1791200" x="5147531"/>
            <a:ext cy="1022099" cx="786618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name="Shape 220" id="220"/>
          <p:cNvSpPr/>
          <p:nvPr/>
        </p:nvSpPr>
        <p:spPr>
          <a:xfrm>
            <a:off y="1201306" x="6138100"/>
            <a:ext cy="885825" cx="6858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4" id="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5" id="225"/>
          <p:cNvSpPr/>
          <p:nvPr/>
        </p:nvSpPr>
        <p:spPr>
          <a:xfrm>
            <a:off y="643125" x="4957412"/>
            <a:ext cy="2925000" cx="36521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rgbClr val="EAD1DC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26" id="226"/>
          <p:cNvSpPr/>
          <p:nvPr/>
        </p:nvSpPr>
        <p:spPr>
          <a:xfrm>
            <a:off y="3660050" x="4745547"/>
            <a:ext cy="2925000" cx="3950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rgbClr val="D9D9D9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27" id="227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System Internals</a:t>
            </a:r>
          </a:p>
        </p:txBody>
      </p:sp>
      <p:sp>
        <p:nvSpPr>
          <p:cNvPr name="Shape 228" id="228"/>
          <p:cNvSpPr/>
          <p:nvPr/>
        </p:nvSpPr>
        <p:spPr>
          <a:xfrm>
            <a:off y="5559050" x="311549"/>
            <a:ext cy="540299" cx="2064599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19050" cap="flat">
            <a:solidFill>
              <a:srgbClr val="FFE599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Network management</a:t>
            </a:r>
          </a:p>
        </p:txBody>
      </p:sp>
      <p:sp>
        <p:nvSpPr>
          <p:cNvPr name="Shape 229" id="229"/>
          <p:cNvSpPr/>
          <p:nvPr/>
        </p:nvSpPr>
        <p:spPr>
          <a:xfrm>
            <a:off y="4865375" x="643100"/>
            <a:ext cy="577499" cx="23484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Message delivery</a:t>
            </a:r>
          </a:p>
        </p:txBody>
      </p:sp>
      <p:sp>
        <p:nvSpPr>
          <p:cNvPr name="Shape 230" id="230"/>
          <p:cNvSpPr/>
          <p:nvPr/>
        </p:nvSpPr>
        <p:spPr>
          <a:xfrm>
            <a:off y="4149525" x="950200"/>
            <a:ext cy="577499" cx="23484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 w="19050" cap="flat">
            <a:solidFill>
              <a:srgbClr val="9FC5E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Memory management</a:t>
            </a:r>
          </a:p>
        </p:txBody>
      </p:sp>
      <p:sp>
        <p:nvSpPr>
          <p:cNvPr name="Shape 231" id="231"/>
          <p:cNvSpPr/>
          <p:nvPr/>
        </p:nvSpPr>
        <p:spPr>
          <a:xfrm>
            <a:off y="3465900" x="1286700"/>
            <a:ext cy="577499" cx="2348400"/>
          </a:xfrm>
          <a:prstGeom prst="roundRect">
            <a:avLst>
              <a:gd name="adj" fmla="val 16667"/>
            </a:avLst>
          </a:prstGeom>
          <a:solidFill>
            <a:srgbClr val="B4A7D6"/>
          </a:solidFill>
          <a:ln w="19050" cap="flat">
            <a:solidFill>
              <a:srgbClr val="B4A7D6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Task scheduling</a:t>
            </a:r>
          </a:p>
        </p:txBody>
      </p:sp>
      <p:sp>
        <p:nvSpPr>
          <p:cNvPr name="Shape 232" id="232"/>
          <p:cNvSpPr/>
          <p:nvPr/>
        </p:nvSpPr>
        <p:spPr>
          <a:xfrm>
            <a:off y="2738100" x="1824450"/>
            <a:ext cy="577499" cx="23484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19050" cap="flat">
            <a:solidFill>
              <a:srgbClr val="EA9999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Vertex/map/msg data structures</a:t>
            </a:r>
          </a:p>
        </p:txBody>
      </p:sp>
      <p:sp>
        <p:nvSpPr>
          <p:cNvPr name="Shape 233" id="233"/>
          <p:cNvSpPr/>
          <p:nvPr/>
        </p:nvSpPr>
        <p:spPr>
          <a:xfrm>
            <a:off y="4291735" x="3704900"/>
            <a:ext cy="429000" cx="9809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6B26B"/>
          </a:solidFill>
          <a:ln w="19050" cap="flat">
            <a:solidFill>
              <a:srgbClr val="F6B26B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34" id="234"/>
          <p:cNvSpPr/>
          <p:nvPr/>
        </p:nvSpPr>
        <p:spPr>
          <a:xfrm>
            <a:off y="5414200" x="4903275"/>
            <a:ext cy="540299" cx="2756399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19050" cap="flat">
            <a:solidFill>
              <a:srgbClr val="FFE599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    Connection management</a:t>
            </a:r>
          </a:p>
        </p:txBody>
      </p:sp>
      <p:sp>
        <p:nvSpPr>
          <p:cNvPr name="Shape 235" id="235"/>
          <p:cNvSpPr/>
          <p:nvPr/>
        </p:nvSpPr>
        <p:spPr>
          <a:xfrm>
            <a:off y="4623650" x="4903275"/>
            <a:ext cy="577499" cx="1822799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Data exchanging</a:t>
            </a:r>
          </a:p>
        </p:txBody>
      </p:sp>
      <p:sp>
        <p:nvSpPr>
          <p:cNvPr name="Shape 236" id="236"/>
          <p:cNvSpPr/>
          <p:nvPr/>
        </p:nvSpPr>
        <p:spPr>
          <a:xfrm>
            <a:off y="4623650" x="6839475"/>
            <a:ext cy="560100" cx="1674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 w="19050" cap="flat">
            <a:solidFill>
              <a:srgbClr val="9FC5E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Buffer management</a:t>
            </a:r>
          </a:p>
        </p:txBody>
      </p:sp>
      <p:sp>
        <p:nvSpPr>
          <p:cNvPr name="Shape 237" id="237"/>
          <p:cNvSpPr/>
          <p:nvPr/>
        </p:nvSpPr>
        <p:spPr>
          <a:xfrm>
            <a:off y="3861050" x="4903275"/>
            <a:ext cy="577499" cx="1744199"/>
          </a:xfrm>
          <a:prstGeom prst="roundRect">
            <a:avLst>
              <a:gd name="adj" fmla="val 16667"/>
            </a:avLst>
          </a:prstGeom>
          <a:solidFill>
            <a:srgbClr val="B4A7D6"/>
          </a:solidFill>
          <a:ln w="19050" cap="flat">
            <a:solidFill>
              <a:srgbClr val="B4A7D6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Task scheduling</a:t>
            </a:r>
          </a:p>
        </p:txBody>
      </p:sp>
      <p:sp>
        <p:nvSpPr>
          <p:cNvPr name="Shape 238" id="238"/>
          <p:cNvSpPr/>
          <p:nvPr/>
        </p:nvSpPr>
        <p:spPr>
          <a:xfrm>
            <a:off y="3861050" x="6802850"/>
            <a:ext cy="577499" cx="1612799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19050" cap="flat">
            <a:solidFill>
              <a:srgbClr val="EA9999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Record/Index management</a:t>
            </a:r>
          </a:p>
        </p:txBody>
      </p:sp>
      <p:sp>
        <p:nvSpPr>
          <p:cNvPr name="Shape 239" id="239"/>
          <p:cNvSpPr txBox="1"/>
          <p:nvPr/>
        </p:nvSpPr>
        <p:spPr>
          <a:xfrm>
            <a:off y="6099350" x="4872198"/>
            <a:ext cy="420300" cx="37575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A general purpose parallel dataflow engine</a:t>
            </a:r>
          </a:p>
        </p:txBody>
      </p:sp>
      <p:cxnSp>
        <p:nvCxnSpPr>
          <p:cNvPr name="Shape 240" id="240"/>
          <p:cNvCxnSpPr/>
          <p:nvPr/>
        </p:nvCxnSpPr>
        <p:spPr>
          <a:xfrm rot="10800000" flipH="1">
            <a:off y="2800349" x="5658075"/>
            <a:ext cy="405300" cx="440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41" id="241"/>
          <p:cNvCxnSpPr/>
          <p:nvPr/>
        </p:nvCxnSpPr>
        <p:spPr>
          <a:xfrm rot="10800000">
            <a:off y="2814750" x="6600404"/>
            <a:ext cy="376499" cx="537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242" id="242"/>
          <p:cNvSpPr/>
          <p:nvPr/>
        </p:nvSpPr>
        <p:spPr>
          <a:xfrm rot="10765320">
            <a:off y="2461944" x="6023898"/>
            <a:ext cy="314601" cx="5765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243" id="243"/>
          <p:cNvSpPr txBox="1"/>
          <p:nvPr/>
        </p:nvSpPr>
        <p:spPr>
          <a:xfrm>
            <a:off y="3171456" x="5442425"/>
            <a:ext cy="420300" cx="1024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Msg</a:t>
            </a:r>
          </a:p>
        </p:txBody>
      </p:sp>
      <p:sp>
        <p:nvSpPr>
          <p:cNvPr name="Shape 244" id="244"/>
          <p:cNvSpPr txBox="1"/>
          <p:nvPr/>
        </p:nvSpPr>
        <p:spPr>
          <a:xfrm>
            <a:off y="3171456" x="6726075"/>
            <a:ext cy="420300" cx="1024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Vertice</a:t>
            </a:r>
          </a:p>
        </p:txBody>
      </p:sp>
      <p:cxnSp>
        <p:nvCxnSpPr>
          <p:cNvPr name="Shape 245" id="245"/>
          <p:cNvCxnSpPr/>
          <p:nvPr/>
        </p:nvCxnSpPr>
        <p:spPr>
          <a:xfrm rot="10800000" flipH="1">
            <a:off y="1979543" x="6312405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246" id="246"/>
          <p:cNvSpPr/>
          <p:nvPr/>
        </p:nvSpPr>
        <p:spPr>
          <a:xfrm>
            <a:off y="878918" x="6123255"/>
            <a:ext cy="333375" cx="381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247" id="247"/>
          <p:cNvSpPr txBox="1"/>
          <p:nvPr/>
        </p:nvSpPr>
        <p:spPr>
          <a:xfrm>
            <a:off y="1600104" x="6023898"/>
            <a:ext cy="420300" cx="1454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UDF</a:t>
            </a:r>
            <a:r>
              <a:rPr lang="en"/>
              <a:t> (compute)</a:t>
            </a:r>
          </a:p>
        </p:txBody>
      </p:sp>
      <p:cxnSp>
        <p:nvCxnSpPr>
          <p:cNvPr name="Shape 248" id="248"/>
          <p:cNvCxnSpPr/>
          <p:nvPr/>
        </p:nvCxnSpPr>
        <p:spPr>
          <a:xfrm rot="10800000" flipH="1">
            <a:off y="1212293" x="6312405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249" id="249"/>
          <p:cNvSpPr txBox="1"/>
          <p:nvPr/>
        </p:nvSpPr>
        <p:spPr>
          <a:xfrm>
            <a:off y="878918" x="6315105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250" id="250"/>
          <p:cNvCxnSpPr/>
          <p:nvPr/>
        </p:nvCxnSpPr>
        <p:spPr>
          <a:xfrm flipH="1">
            <a:off y="1121100" x="5334074"/>
            <a:ext cy="788400" cx="765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51" id="251"/>
          <p:cNvCxnSpPr/>
          <p:nvPr/>
        </p:nvCxnSpPr>
        <p:spPr>
          <a:xfrm rot="10800000" flipH="1">
            <a:off y="1997075" x="5150075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2" id="252"/>
          <p:cNvCxnSpPr/>
          <p:nvPr/>
        </p:nvCxnSpPr>
        <p:spPr>
          <a:xfrm rot="10800000" flipH="1">
            <a:off y="2096925" x="5150075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3" id="253"/>
          <p:cNvCxnSpPr/>
          <p:nvPr/>
        </p:nvCxnSpPr>
        <p:spPr>
          <a:xfrm>
            <a:off y="2452425" x="5561725"/>
            <a:ext cy="719100" cx="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254" id="254"/>
          <p:cNvSpPr txBox="1"/>
          <p:nvPr/>
        </p:nvSpPr>
        <p:spPr>
          <a:xfrm>
            <a:off y="2096925" x="5009837"/>
            <a:ext cy="420300" cx="814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Barrier</a:t>
            </a:r>
          </a:p>
        </p:txBody>
      </p:sp>
      <p:cxnSp>
        <p:nvCxnSpPr>
          <p:cNvPr name="Shape 255" id="255"/>
          <p:cNvCxnSpPr/>
          <p:nvPr/>
        </p:nvCxnSpPr>
        <p:spPr>
          <a:xfrm rot="10800000" flipH="1">
            <a:off y="823374" x="8121125"/>
            <a:ext cy="17700" cx="304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6" id="256"/>
          <p:cNvCxnSpPr/>
          <p:nvPr/>
        </p:nvCxnSpPr>
        <p:spPr>
          <a:xfrm rot="10800000" flipH="1">
            <a:off y="3319500" x="8195850"/>
            <a:ext cy="299" cx="300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7" id="257"/>
          <p:cNvCxnSpPr/>
          <p:nvPr/>
        </p:nvCxnSpPr>
        <p:spPr>
          <a:xfrm>
            <a:off y="2294750" x="8303175"/>
            <a:ext cy="1019100" cx="15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58" id="258"/>
          <p:cNvCxnSpPr/>
          <p:nvPr/>
        </p:nvCxnSpPr>
        <p:spPr>
          <a:xfrm rot="10800000">
            <a:off y="832075" x="8284324"/>
            <a:ext cy="1013999" cx="27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259" id="259"/>
          <p:cNvSpPr txBox="1"/>
          <p:nvPr/>
        </p:nvSpPr>
        <p:spPr>
          <a:xfrm>
            <a:off y="1721225" x="7477998"/>
            <a:ext cy="569100" cx="1191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i="1"/>
              <a:t>Pregel</a:t>
            </a:r>
          </a:p>
          <a:p>
            <a:pPr algn="ctr" rtl="0" lvl="0">
              <a:buNone/>
            </a:pPr>
            <a:r>
              <a:rPr lang="en" i="1"/>
              <a:t>Semantics</a:t>
            </a:r>
          </a:p>
        </p:txBody>
      </p:sp>
      <p:sp>
        <p:nvSpPr>
          <p:cNvPr name="Shape 260" id="260"/>
          <p:cNvSpPr txBox="1"/>
          <p:nvPr/>
        </p:nvSpPr>
        <p:spPr>
          <a:xfrm>
            <a:off y="693654" x="5122605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 b="1"/>
              <a:t>Pregelix</a:t>
            </a:r>
          </a:p>
        </p:txBody>
      </p:sp>
      <p:cxnSp>
        <p:nvCxnSpPr>
          <p:cNvPr name="Shape 261" id="261"/>
          <p:cNvCxnSpPr>
            <a:endCxn id="244" idx="0"/>
          </p:cNvCxnSpPr>
          <p:nvPr/>
        </p:nvCxnSpPr>
        <p:spPr>
          <a:xfrm>
            <a:off y="1974156" x="7209075"/>
            <a:ext cy="1197300" cx="29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65" id="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6" id="26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System Internals - Runtime</a:t>
            </a:r>
          </a:p>
        </p:txBody>
      </p:sp>
      <p:sp>
        <p:nvSpPr>
          <p:cNvPr name="Shape 267" id="267"/>
          <p:cNvSpPr txBox="1"/>
          <p:nvPr>
            <p:ph type="body" idx="1"/>
          </p:nvPr>
        </p:nvSpPr>
        <p:spPr>
          <a:xfrm>
            <a:off y="3981339" x="509750"/>
            <a:ext cy="25164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UCI Hyracks data-parallel execution engine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connection management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 set of operators: sorting, grouping, joining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task scheduling for jobs (a DAG of operators)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index support: B-tree, LSM-Btree, R-tree....</a:t>
            </a:r>
          </a:p>
          <a:p>
            <a:pPr>
              <a:buNone/>
            </a:pPr>
            <a:r>
              <a:rPr lang="en"/>
              <a:t>     </a:t>
            </a:r>
          </a:p>
        </p:txBody>
      </p:sp>
      <p:sp>
        <p:nvSpPr>
          <p:cNvPr name="Shape 268" id="268"/>
          <p:cNvSpPr txBox="1"/>
          <p:nvPr>
            <p:ph type="body" idx="2"/>
          </p:nvPr>
        </p:nvSpPr>
        <p:spPr>
          <a:xfrm>
            <a:off y="1532414" x="486961"/>
            <a:ext cy="668400" cx="65568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Runtime Choice?</a:t>
            </a:r>
          </a:p>
          <a:p>
            <a:pPr rtl="0" lvl="0">
              <a:buNone/>
            </a:pPr>
            <a:r>
              <a:rPr lang="en"/>
              <a:t>     </a:t>
            </a:r>
          </a:p>
        </p:txBody>
      </p:sp>
      <p:sp>
        <p:nvSpPr>
          <p:cNvPr name="Shape 269" id="269"/>
          <p:cNvSpPr/>
          <p:nvPr/>
        </p:nvSpPr>
        <p:spPr>
          <a:xfrm>
            <a:off y="2630505" x="4556225"/>
            <a:ext cy="1447158" cx="14284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270" id="270"/>
          <p:cNvSpPr/>
          <p:nvPr/>
        </p:nvSpPr>
        <p:spPr>
          <a:xfrm>
            <a:off y="2550040" x="2904375"/>
            <a:ext cy="1275288" cx="95447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271" id="271"/>
          <p:cNvSpPr txBox="1"/>
          <p:nvPr/>
        </p:nvSpPr>
        <p:spPr>
          <a:xfrm>
            <a:off y="2452425" x="1751737"/>
            <a:ext cy="402899" cx="1357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i="1" sz="2400" b="1">
                <a:solidFill>
                  <a:srgbClr val="1155CC"/>
                </a:solidFill>
                <a:latin typeface="Ubuntu"/>
                <a:ea typeface="Ubuntu"/>
                <a:cs typeface="Ubuntu"/>
                <a:sym typeface="Ubuntu"/>
              </a:rPr>
              <a:t>Hyracks</a:t>
            </a:r>
          </a:p>
        </p:txBody>
      </p:sp>
      <p:sp>
        <p:nvSpPr>
          <p:cNvPr name="Shape 272" id="272"/>
          <p:cNvSpPr txBox="1"/>
          <p:nvPr/>
        </p:nvSpPr>
        <p:spPr>
          <a:xfrm>
            <a:off y="2986235" x="5870756"/>
            <a:ext cy="402899" cx="1357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 sz="2400" b="1">
                <a:solidFill>
                  <a:srgbClr val="1155CC"/>
                </a:solidFill>
                <a:latin typeface="Ubuntu"/>
                <a:ea typeface="Ubuntu"/>
                <a:cs typeface="Ubuntu"/>
                <a:sym typeface="Ubuntu"/>
              </a:rPr>
              <a:t>Hadoop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76" id="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7" id="277"/>
          <p:cNvSpPr/>
          <p:nvPr/>
        </p:nvSpPr>
        <p:spPr>
          <a:xfrm>
            <a:off y="1471450" x="2531250"/>
            <a:ext cy="1681500" cx="2601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78" id="278"/>
          <p:cNvSpPr txBox="1"/>
          <p:nvPr>
            <p:ph type="title"/>
          </p:nvPr>
        </p:nvSpPr>
        <p:spPr>
          <a:xfrm>
            <a:off y="207504" x="457200"/>
            <a:ext cy="10563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System Internals - Storage</a:t>
            </a:r>
          </a:p>
        </p:txBody>
      </p:sp>
      <p:sp>
        <p:nvSpPr>
          <p:cNvPr name="Shape 279" id="279"/>
          <p:cNvSpPr/>
          <p:nvPr/>
        </p:nvSpPr>
        <p:spPr>
          <a:xfrm>
            <a:off y="2624255" x="1504335"/>
            <a:ext cy="463050" cx="438612"/>
          </a:xfrm>
          <a:prstGeom prst="flowChartMagneticDisk">
            <a:avLst/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0" id="280"/>
          <p:cNvSpPr/>
          <p:nvPr/>
        </p:nvSpPr>
        <p:spPr>
          <a:xfrm>
            <a:off y="2807372" x="1690480"/>
            <a:ext cy="463050" cx="438612"/>
          </a:xfrm>
          <a:prstGeom prst="flowChartMagneticDisk">
            <a:avLst/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1" id="281"/>
          <p:cNvSpPr/>
          <p:nvPr/>
        </p:nvSpPr>
        <p:spPr>
          <a:xfrm>
            <a:off y="2990490" x="1876625"/>
            <a:ext cy="463050" cx="438612"/>
          </a:xfrm>
          <a:prstGeom prst="flowChartMagneticDisk">
            <a:avLst/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2" id="282"/>
          <p:cNvSpPr/>
          <p:nvPr/>
        </p:nvSpPr>
        <p:spPr>
          <a:xfrm>
            <a:off y="3173607" x="2062770"/>
            <a:ext cy="463050" cx="438612"/>
          </a:xfrm>
          <a:prstGeom prst="flowChartMagneticDisk">
            <a:avLst/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3" id="283"/>
          <p:cNvSpPr/>
          <p:nvPr/>
        </p:nvSpPr>
        <p:spPr>
          <a:xfrm>
            <a:off y="2076068" x="3074125"/>
            <a:ext cy="519899" cx="669000"/>
          </a:xfrm>
          <a:prstGeom prst="triangle">
            <a:avLst>
              <a:gd name="adj" fmla="val 50000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4" id="284"/>
          <p:cNvSpPr/>
          <p:nvPr/>
        </p:nvSpPr>
        <p:spPr>
          <a:xfrm>
            <a:off y="2170810" x="3330223"/>
            <a:ext cy="519899" cx="669000"/>
          </a:xfrm>
          <a:prstGeom prst="triangle">
            <a:avLst>
              <a:gd name="adj" fmla="val 50000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5" id="285"/>
          <p:cNvSpPr/>
          <p:nvPr/>
        </p:nvSpPr>
        <p:spPr>
          <a:xfrm>
            <a:off y="2282887" x="3633876"/>
            <a:ext cy="519899" cx="669000"/>
          </a:xfrm>
          <a:prstGeom prst="triangle">
            <a:avLst>
              <a:gd name="adj" fmla="val 50000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6" id="286"/>
          <p:cNvSpPr/>
          <p:nvPr/>
        </p:nvSpPr>
        <p:spPr>
          <a:xfrm>
            <a:off y="2423012" x="3894123"/>
            <a:ext cy="519899" cx="669000"/>
          </a:xfrm>
          <a:prstGeom prst="triangle">
            <a:avLst>
              <a:gd name="adj" fmla="val 50000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7" id="287"/>
          <p:cNvSpPr/>
          <p:nvPr/>
        </p:nvSpPr>
        <p:spPr>
          <a:xfrm>
            <a:off y="2715814" x="5790785"/>
            <a:ext cy="463050" cx="438612"/>
          </a:xfrm>
          <a:prstGeom prst="flowChartMagneticDisk">
            <a:avLst/>
          </a:prstGeom>
          <a:solidFill>
            <a:srgbClr val="6D9EEB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8" id="288"/>
          <p:cNvSpPr/>
          <p:nvPr/>
        </p:nvSpPr>
        <p:spPr>
          <a:xfrm>
            <a:off y="2898931" x="5976930"/>
            <a:ext cy="463050" cx="438612"/>
          </a:xfrm>
          <a:prstGeom prst="flowChartMagneticDisk">
            <a:avLst/>
          </a:prstGeom>
          <a:solidFill>
            <a:srgbClr val="6D9EEB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9" id="289"/>
          <p:cNvSpPr/>
          <p:nvPr/>
        </p:nvSpPr>
        <p:spPr>
          <a:xfrm>
            <a:off y="3082049" x="6163075"/>
            <a:ext cy="463050" cx="438612"/>
          </a:xfrm>
          <a:prstGeom prst="flowChartMagneticDisk">
            <a:avLst/>
          </a:prstGeom>
          <a:solidFill>
            <a:srgbClr val="6D9EEB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90" id="290"/>
          <p:cNvSpPr/>
          <p:nvPr/>
        </p:nvSpPr>
        <p:spPr>
          <a:xfrm>
            <a:off y="3265166" x="6349220"/>
            <a:ext cy="463050" cx="438612"/>
          </a:xfrm>
          <a:prstGeom prst="flowChartMagneticDisk">
            <a:avLst/>
          </a:prstGeom>
          <a:solidFill>
            <a:srgbClr val="6D9EEB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91" id="291"/>
          <p:cNvSpPr/>
          <p:nvPr/>
        </p:nvSpPr>
        <p:spPr>
          <a:xfrm>
            <a:off y="1739887" x="3083150"/>
            <a:ext cy="542999" cx="280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8E7CC3"/>
          </a:solidFill>
          <a:ln w="19050" cap="flat">
            <a:solidFill>
              <a:srgbClr val="8E7CC3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92" id="292"/>
          <p:cNvSpPr txBox="1"/>
          <p:nvPr/>
        </p:nvSpPr>
        <p:spPr>
          <a:xfrm>
            <a:off y="1525718" x="3407100"/>
            <a:ext cy="437999" cx="15240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Pregelix Job</a:t>
            </a:r>
          </a:p>
        </p:txBody>
      </p:sp>
      <p:sp>
        <p:nvSpPr>
          <p:cNvPr name="Shape 293" id="293"/>
          <p:cNvSpPr/>
          <p:nvPr/>
        </p:nvSpPr>
        <p:spPr>
          <a:xfrm rot="10671098">
            <a:off y="1874870" x="4229251"/>
            <a:ext cy="543083" cx="28009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8E7CC3"/>
          </a:solidFill>
          <a:ln w="19050" cap="flat">
            <a:solidFill>
              <a:srgbClr val="8E7CC3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294" id="294"/>
          <p:cNvCxnSpPr/>
          <p:nvPr/>
        </p:nvCxnSpPr>
        <p:spPr>
          <a:xfrm rot="10800000" flipH="1">
            <a:off y="2785224" x="2338550"/>
            <a:ext cy="175200" cx="814499"/>
          </a:xfrm>
          <a:prstGeom prst="straightConnector1">
            <a:avLst/>
          </a:prstGeom>
          <a:noFill/>
          <a:ln w="28575" cap="flat">
            <a:solidFill>
              <a:srgbClr val="45818E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95" id="295"/>
          <p:cNvCxnSpPr>
            <a:endCxn id="287" idx="2"/>
          </p:cNvCxnSpPr>
          <p:nvPr/>
        </p:nvCxnSpPr>
        <p:spPr>
          <a:xfrm>
            <a:off y="2690839" x="4519385"/>
            <a:ext cy="256500" cx="1271399"/>
          </a:xfrm>
          <a:prstGeom prst="straightConnector1">
            <a:avLst/>
          </a:prstGeom>
          <a:noFill/>
          <a:ln w="28575" cap="flat">
            <a:solidFill>
              <a:srgbClr val="45818E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296" id="296"/>
          <p:cNvSpPr txBox="1"/>
          <p:nvPr/>
        </p:nvSpPr>
        <p:spPr>
          <a:xfrm>
            <a:off y="2211760" x="1417042"/>
            <a:ext cy="437999" cx="6132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DFS</a:t>
            </a:r>
          </a:p>
        </p:txBody>
      </p:sp>
      <p:sp>
        <p:nvSpPr>
          <p:cNvPr name="Shape 297" id="297"/>
          <p:cNvSpPr txBox="1"/>
          <p:nvPr/>
        </p:nvSpPr>
        <p:spPr>
          <a:xfrm>
            <a:off y="2282887" x="5616198"/>
            <a:ext cy="437999" cx="6132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DFS</a:t>
            </a:r>
          </a:p>
        </p:txBody>
      </p:sp>
      <p:sp>
        <p:nvSpPr>
          <p:cNvPr name="Shape 298" id="298"/>
          <p:cNvSpPr txBox="1"/>
          <p:nvPr/>
        </p:nvSpPr>
        <p:spPr>
          <a:xfrm>
            <a:off y="4139360" x="1270216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DFS Read</a:t>
            </a:r>
          </a:p>
        </p:txBody>
      </p:sp>
      <p:sp>
        <p:nvSpPr>
          <p:cNvPr name="Shape 299" id="299"/>
          <p:cNvSpPr txBox="1"/>
          <p:nvPr/>
        </p:nvSpPr>
        <p:spPr>
          <a:xfrm>
            <a:off y="4510710" x="1488168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DFS Read</a:t>
            </a:r>
          </a:p>
        </p:txBody>
      </p:sp>
      <p:sp>
        <p:nvSpPr>
          <p:cNvPr name="Shape 300" id="300"/>
          <p:cNvSpPr txBox="1"/>
          <p:nvPr/>
        </p:nvSpPr>
        <p:spPr>
          <a:xfrm>
            <a:off y="4805085" x="1798811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DFS Read</a:t>
            </a:r>
          </a:p>
        </p:txBody>
      </p:sp>
      <p:cxnSp>
        <p:nvCxnSpPr>
          <p:cNvPr name="Shape 301" id="301"/>
          <p:cNvCxnSpPr>
            <a:stCxn id="300" idx="3"/>
            <a:endCxn id="302" idx="1"/>
          </p:cNvCxnSpPr>
          <p:nvPr/>
        </p:nvCxnSpPr>
        <p:spPr>
          <a:xfrm rot="10800000" flipH="1">
            <a:off y="4256698" x="2858711"/>
            <a:ext cy="767387" cx="89048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02" id="302"/>
          <p:cNvSpPr txBox="1"/>
          <p:nvPr/>
        </p:nvSpPr>
        <p:spPr>
          <a:xfrm>
            <a:off y="4037698" x="3749197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Sorting</a:t>
            </a:r>
          </a:p>
        </p:txBody>
      </p:sp>
      <p:sp>
        <p:nvSpPr>
          <p:cNvPr name="Shape 303" id="303"/>
          <p:cNvSpPr txBox="1"/>
          <p:nvPr/>
        </p:nvSpPr>
        <p:spPr>
          <a:xfrm>
            <a:off y="4409048" x="3967149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Sorting</a:t>
            </a:r>
          </a:p>
        </p:txBody>
      </p:sp>
      <p:sp>
        <p:nvSpPr>
          <p:cNvPr name="Shape 304" id="304"/>
          <p:cNvSpPr txBox="1"/>
          <p:nvPr/>
        </p:nvSpPr>
        <p:spPr>
          <a:xfrm>
            <a:off y="4703423" x="4277792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Sorting</a:t>
            </a:r>
          </a:p>
        </p:txBody>
      </p:sp>
      <p:cxnSp>
        <p:nvCxnSpPr>
          <p:cNvPr name="Shape 305" id="305"/>
          <p:cNvCxnSpPr>
            <a:stCxn id="300" idx="3"/>
            <a:endCxn id="303" idx="1"/>
          </p:cNvCxnSpPr>
          <p:nvPr/>
        </p:nvCxnSpPr>
        <p:spPr>
          <a:xfrm rot="10800000" flipH="1">
            <a:off y="4628048" x="2858711"/>
            <a:ext cy="396037" cx="110843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06" id="306"/>
          <p:cNvCxnSpPr>
            <a:stCxn id="300" idx="3"/>
            <a:endCxn id="304" idx="1"/>
          </p:cNvCxnSpPr>
          <p:nvPr/>
        </p:nvCxnSpPr>
        <p:spPr>
          <a:xfrm rot="10800000" flipH="1">
            <a:off y="4922423" x="2858711"/>
            <a:ext cy="101662" cx="141908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07" id="307"/>
          <p:cNvCxnSpPr>
            <a:endCxn id="302" idx="1"/>
          </p:cNvCxnSpPr>
          <p:nvPr/>
        </p:nvCxnSpPr>
        <p:spPr>
          <a:xfrm rot="10800000" flipH="1">
            <a:off y="4256698" x="2547997"/>
            <a:ext cy="446700" cx="120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08" id="308"/>
          <p:cNvCxnSpPr>
            <a:endCxn id="303" idx="1"/>
          </p:cNvCxnSpPr>
          <p:nvPr/>
        </p:nvCxnSpPr>
        <p:spPr>
          <a:xfrm rot="10800000" flipH="1">
            <a:off y="4628048" x="2548149"/>
            <a:ext cy="75300" cx="1418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09" id="309"/>
          <p:cNvCxnSpPr>
            <a:endCxn id="304" idx="1"/>
          </p:cNvCxnSpPr>
          <p:nvPr/>
        </p:nvCxnSpPr>
        <p:spPr>
          <a:xfrm>
            <a:off y="4703423" x="2547992"/>
            <a:ext cy="218999" cx="1729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10" id="310"/>
          <p:cNvCxnSpPr>
            <a:endCxn id="302" idx="1"/>
          </p:cNvCxnSpPr>
          <p:nvPr/>
        </p:nvCxnSpPr>
        <p:spPr>
          <a:xfrm rot="10800000" flipH="1">
            <a:off y="4256698" x="2252497"/>
            <a:ext cy="135000" cx="149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11" id="311"/>
          <p:cNvCxnSpPr>
            <a:endCxn id="303" idx="1"/>
          </p:cNvCxnSpPr>
          <p:nvPr/>
        </p:nvCxnSpPr>
        <p:spPr>
          <a:xfrm>
            <a:off y="4391648" x="2252649"/>
            <a:ext cy="236400" cx="171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12" id="312"/>
          <p:cNvCxnSpPr/>
          <p:nvPr/>
        </p:nvCxnSpPr>
        <p:spPr>
          <a:xfrm>
            <a:off y="4391710" x="2252611"/>
            <a:ext cy="521400" cx="198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13" id="313"/>
          <p:cNvCxnSpPr/>
          <p:nvPr/>
        </p:nvCxnSpPr>
        <p:spPr>
          <a:xfrm rot="10800000" flipH="1">
            <a:off y="4239148" x="4519450"/>
            <a:ext cy="35099" cx="989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14" id="314"/>
          <p:cNvCxnSpPr/>
          <p:nvPr/>
        </p:nvCxnSpPr>
        <p:spPr>
          <a:xfrm rot="10800000" flipH="1">
            <a:off y="4577360" x="4757974"/>
            <a:ext cy="35099" cx="989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15" id="315"/>
          <p:cNvCxnSpPr/>
          <p:nvPr/>
        </p:nvCxnSpPr>
        <p:spPr>
          <a:xfrm rot="10800000" flipH="1">
            <a:off y="4847048" x="5079210"/>
            <a:ext cy="35099" cx="989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16" id="316"/>
          <p:cNvSpPr txBox="1"/>
          <p:nvPr/>
        </p:nvSpPr>
        <p:spPr>
          <a:xfrm>
            <a:off y="3971048" x="5551524"/>
            <a:ext cy="437999" cx="1471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B-tree bulkload</a:t>
            </a:r>
          </a:p>
        </p:txBody>
      </p:sp>
      <p:sp>
        <p:nvSpPr>
          <p:cNvPr name="Shape 317" id="317"/>
          <p:cNvSpPr txBox="1"/>
          <p:nvPr/>
        </p:nvSpPr>
        <p:spPr>
          <a:xfrm>
            <a:off y="4290848" x="5747674"/>
            <a:ext cy="437999" cx="1471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B-tree bulkload</a:t>
            </a:r>
          </a:p>
        </p:txBody>
      </p:sp>
      <p:sp>
        <p:nvSpPr>
          <p:cNvPr name="Shape 318" id="318"/>
          <p:cNvSpPr txBox="1"/>
          <p:nvPr/>
        </p:nvSpPr>
        <p:spPr>
          <a:xfrm>
            <a:off y="4645598" x="6065456"/>
            <a:ext cy="437999" cx="1471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B-tree bulkload</a:t>
            </a:r>
          </a:p>
        </p:txBody>
      </p:sp>
      <p:sp>
        <p:nvSpPr>
          <p:cNvPr name="Shape 319" id="319"/>
          <p:cNvSpPr txBox="1"/>
          <p:nvPr/>
        </p:nvSpPr>
        <p:spPr>
          <a:xfrm>
            <a:off y="5353960" x="2086451"/>
            <a:ext cy="437999" cx="1690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B-tree index scan</a:t>
            </a:r>
          </a:p>
        </p:txBody>
      </p:sp>
      <p:sp>
        <p:nvSpPr>
          <p:cNvPr name="Shape 320" id="320"/>
          <p:cNvSpPr txBox="1"/>
          <p:nvPr/>
        </p:nvSpPr>
        <p:spPr>
          <a:xfrm>
            <a:off y="5673760" x="2282601"/>
            <a:ext cy="437999" cx="23651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B-tree index scan</a:t>
            </a:r>
          </a:p>
        </p:txBody>
      </p:sp>
      <p:sp>
        <p:nvSpPr>
          <p:cNvPr name="Shape 321" id="321"/>
          <p:cNvSpPr txBox="1"/>
          <p:nvPr/>
        </p:nvSpPr>
        <p:spPr>
          <a:xfrm>
            <a:off y="6028510" x="2600383"/>
            <a:ext cy="437999" cx="1848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B-tree index scan</a:t>
            </a:r>
          </a:p>
        </p:txBody>
      </p:sp>
      <p:cxnSp>
        <p:nvCxnSpPr>
          <p:cNvPr name="Shape 322" id="322"/>
          <p:cNvCxnSpPr/>
          <p:nvPr/>
        </p:nvCxnSpPr>
        <p:spPr>
          <a:xfrm rot="10800000" flipH="1">
            <a:off y="5555325" x="3876900"/>
            <a:ext cy="15899" cx="1250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23" id="323"/>
          <p:cNvCxnSpPr/>
          <p:nvPr/>
        </p:nvCxnSpPr>
        <p:spPr>
          <a:xfrm rot="10800000" flipH="1">
            <a:off y="5874910" x="4039018"/>
            <a:ext cy="35700" cx="1257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24" id="324"/>
          <p:cNvCxnSpPr/>
          <p:nvPr/>
        </p:nvCxnSpPr>
        <p:spPr>
          <a:xfrm rot="10800000" flipH="1">
            <a:off y="6229660" x="4292725"/>
            <a:ext cy="35700" cx="1257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25" id="325"/>
          <p:cNvSpPr txBox="1"/>
          <p:nvPr/>
        </p:nvSpPr>
        <p:spPr>
          <a:xfrm>
            <a:off y="5353960" x="5157675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DFS Write</a:t>
            </a:r>
          </a:p>
        </p:txBody>
      </p:sp>
      <p:sp>
        <p:nvSpPr>
          <p:cNvPr name="Shape 326" id="326"/>
          <p:cNvSpPr txBox="1"/>
          <p:nvPr/>
        </p:nvSpPr>
        <p:spPr>
          <a:xfrm>
            <a:off y="5673760" x="5337275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DFS Write</a:t>
            </a:r>
          </a:p>
        </p:txBody>
      </p:sp>
      <p:sp>
        <p:nvSpPr>
          <p:cNvPr name="Shape 327" id="327"/>
          <p:cNvSpPr txBox="1"/>
          <p:nvPr/>
        </p:nvSpPr>
        <p:spPr>
          <a:xfrm>
            <a:off y="6028510" x="5592248"/>
            <a:ext cy="437999" cx="1059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DFS Write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31" id="3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2" id="332"/>
          <p:cNvSpPr txBox="1"/>
          <p:nvPr>
            <p:ph type="title"/>
          </p:nvPr>
        </p:nvSpPr>
        <p:spPr>
          <a:xfrm>
            <a:off y="207504" x="457200"/>
            <a:ext cy="1319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 sz="4200"/>
              <a:t>System Internals - Outer Join Execution Plan </a:t>
            </a:r>
          </a:p>
        </p:txBody>
      </p:sp>
      <p:cxnSp>
        <p:nvCxnSpPr>
          <p:cNvPr name="Shape 333" id="333"/>
          <p:cNvCxnSpPr/>
          <p:nvPr/>
        </p:nvCxnSpPr>
        <p:spPr>
          <a:xfrm rot="10800000" flipH="1">
            <a:off y="4839074" x="772387"/>
            <a:ext cy="405300" cx="440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34" id="334"/>
          <p:cNvCxnSpPr/>
          <p:nvPr/>
        </p:nvCxnSpPr>
        <p:spPr>
          <a:xfrm rot="10800000">
            <a:off y="4662450" x="1639887"/>
            <a:ext cy="411599" cx="293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35" id="335"/>
          <p:cNvSpPr/>
          <p:nvPr/>
        </p:nvSpPr>
        <p:spPr>
          <a:xfrm rot="10765320">
            <a:off y="4500668" x="1061811"/>
            <a:ext cy="314601" cx="5765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336" id="336"/>
          <p:cNvSpPr txBox="1"/>
          <p:nvPr/>
        </p:nvSpPr>
        <p:spPr>
          <a:xfrm>
            <a:off y="5210181" x="480337"/>
            <a:ext cy="420300" cx="1024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Msg</a:t>
            </a:r>
          </a:p>
        </p:txBody>
      </p:sp>
      <p:sp>
        <p:nvSpPr>
          <p:cNvPr name="Shape 337" id="337"/>
          <p:cNvSpPr txBox="1"/>
          <p:nvPr/>
        </p:nvSpPr>
        <p:spPr>
          <a:xfrm>
            <a:off y="5630481" x="1581962"/>
            <a:ext cy="420300" cx="143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Vertice B-tree</a:t>
            </a:r>
          </a:p>
        </p:txBody>
      </p:sp>
      <p:cxnSp>
        <p:nvCxnSpPr>
          <p:cNvPr name="Shape 338" id="338"/>
          <p:cNvCxnSpPr/>
          <p:nvPr/>
        </p:nvCxnSpPr>
        <p:spPr>
          <a:xfrm rot="10800000" flipH="1">
            <a:off y="4018268" x="1350317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39" id="339"/>
          <p:cNvSpPr txBox="1"/>
          <p:nvPr/>
        </p:nvSpPr>
        <p:spPr>
          <a:xfrm>
            <a:off y="3638828" x="1061811"/>
            <a:ext cy="420300" cx="1454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UDF</a:t>
            </a:r>
            <a:r>
              <a:rPr lang="en"/>
              <a:t> (compute)</a:t>
            </a:r>
          </a:p>
        </p:txBody>
      </p:sp>
      <p:cxnSp>
        <p:nvCxnSpPr>
          <p:cNvPr name="Shape 340" id="340"/>
          <p:cNvCxnSpPr/>
          <p:nvPr/>
        </p:nvCxnSpPr>
        <p:spPr>
          <a:xfrm rot="10800000" flipH="1">
            <a:off y="3929625" x="187987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341" id="341"/>
          <p:cNvCxnSpPr/>
          <p:nvPr/>
        </p:nvCxnSpPr>
        <p:spPr>
          <a:xfrm rot="10800000" flipH="1">
            <a:off y="4059128" x="187987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342" id="342"/>
          <p:cNvCxnSpPr/>
          <p:nvPr/>
        </p:nvCxnSpPr>
        <p:spPr>
          <a:xfrm>
            <a:off y="4182075" x="588312"/>
            <a:ext cy="1028100" cx="12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43" id="343"/>
          <p:cNvSpPr txBox="1"/>
          <p:nvPr/>
        </p:nvSpPr>
        <p:spPr>
          <a:xfrm>
            <a:off y="3509325" x="106250"/>
            <a:ext cy="420300" cx="814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Barrier</a:t>
            </a:r>
          </a:p>
        </p:txBody>
      </p:sp>
      <p:sp>
        <p:nvSpPr>
          <p:cNvPr name="Shape 344" id="344"/>
          <p:cNvSpPr/>
          <p:nvPr/>
        </p:nvSpPr>
        <p:spPr>
          <a:xfrm>
            <a:off y="5074050" x="1639890"/>
            <a:ext cy="467700" cx="570299"/>
          </a:xfrm>
          <a:prstGeom prst="triangle">
            <a:avLst>
              <a:gd name="adj" fmla="val 58973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345" id="345"/>
          <p:cNvCxnSpPr/>
          <p:nvPr/>
        </p:nvCxnSpPr>
        <p:spPr>
          <a:xfrm>
            <a:off y="4018268" x="1772737"/>
            <a:ext cy="1114199" cx="33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46" id="346"/>
          <p:cNvCxnSpPr/>
          <p:nvPr/>
        </p:nvCxnSpPr>
        <p:spPr>
          <a:xfrm rot="10800000" flipH="1">
            <a:off y="3202425" x="1348714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47" id="347"/>
          <p:cNvSpPr/>
          <p:nvPr/>
        </p:nvSpPr>
        <p:spPr>
          <a:xfrm>
            <a:off y="2809093" x="1161167"/>
            <a:ext cy="333375" cx="381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348" id="348"/>
          <p:cNvSpPr txBox="1"/>
          <p:nvPr/>
        </p:nvSpPr>
        <p:spPr>
          <a:xfrm>
            <a:off y="2809093" x="1348714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349" id="349"/>
          <p:cNvCxnSpPr/>
          <p:nvPr/>
        </p:nvCxnSpPr>
        <p:spPr>
          <a:xfrm>
            <a:off y="1988575" x="1348714"/>
            <a:ext cy="722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50" id="350"/>
          <p:cNvSpPr/>
          <p:nvPr/>
        </p:nvSpPr>
        <p:spPr>
          <a:xfrm>
            <a:off y="1528056" x="1159564"/>
            <a:ext cy="333375" cx="381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351" id="351"/>
          <p:cNvSpPr txBox="1"/>
          <p:nvPr/>
        </p:nvSpPr>
        <p:spPr>
          <a:xfrm>
            <a:off y="1484593" x="1348714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352" id="352"/>
          <p:cNvCxnSpPr/>
          <p:nvPr/>
        </p:nvCxnSpPr>
        <p:spPr>
          <a:xfrm flipH="1">
            <a:off y="1769325" x="480337"/>
            <a:ext cy="1739999" cx="745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53" id="353"/>
          <p:cNvCxnSpPr/>
          <p:nvPr/>
        </p:nvCxnSpPr>
        <p:spPr>
          <a:xfrm rot="10800000" flipH="1">
            <a:off y="4920366" x="3682400"/>
            <a:ext cy="405300" cx="440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54" id="354"/>
          <p:cNvCxnSpPr/>
          <p:nvPr/>
        </p:nvCxnSpPr>
        <p:spPr>
          <a:xfrm rot="10800000">
            <a:off y="4743741" x="4549900"/>
            <a:ext cy="411599" cx="293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55" id="355"/>
          <p:cNvSpPr/>
          <p:nvPr/>
        </p:nvSpPr>
        <p:spPr>
          <a:xfrm rot="10765320">
            <a:off y="4581960" x="3971824"/>
            <a:ext cy="314601" cx="5765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356" id="356"/>
          <p:cNvSpPr txBox="1"/>
          <p:nvPr/>
        </p:nvSpPr>
        <p:spPr>
          <a:xfrm>
            <a:off y="5291472" x="3390350"/>
            <a:ext cy="420300" cx="1024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Msg</a:t>
            </a:r>
          </a:p>
        </p:txBody>
      </p:sp>
      <p:sp>
        <p:nvSpPr>
          <p:cNvPr name="Shape 357" id="357"/>
          <p:cNvSpPr txBox="1"/>
          <p:nvPr/>
        </p:nvSpPr>
        <p:spPr>
          <a:xfrm>
            <a:off y="5711772" x="4491975"/>
            <a:ext cy="420300" cx="143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Vertice B-tree</a:t>
            </a:r>
          </a:p>
        </p:txBody>
      </p:sp>
      <p:cxnSp>
        <p:nvCxnSpPr>
          <p:cNvPr name="Shape 358" id="358"/>
          <p:cNvCxnSpPr/>
          <p:nvPr/>
        </p:nvCxnSpPr>
        <p:spPr>
          <a:xfrm rot="10800000" flipH="1">
            <a:off y="4099560" x="4260330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59" id="359"/>
          <p:cNvSpPr txBox="1"/>
          <p:nvPr/>
        </p:nvSpPr>
        <p:spPr>
          <a:xfrm>
            <a:off y="3720120" x="3971824"/>
            <a:ext cy="420300" cx="1454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UDF</a:t>
            </a:r>
            <a:r>
              <a:rPr lang="en"/>
              <a:t> (compute)</a:t>
            </a:r>
          </a:p>
        </p:txBody>
      </p:sp>
      <p:cxnSp>
        <p:nvCxnSpPr>
          <p:cNvPr name="Shape 360" id="360"/>
          <p:cNvCxnSpPr/>
          <p:nvPr/>
        </p:nvCxnSpPr>
        <p:spPr>
          <a:xfrm rot="10800000" flipH="1">
            <a:off y="4010916" x="3098000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361" id="361"/>
          <p:cNvCxnSpPr/>
          <p:nvPr/>
        </p:nvCxnSpPr>
        <p:spPr>
          <a:xfrm rot="10800000" flipH="1">
            <a:off y="4140420" x="3098000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362" id="362"/>
          <p:cNvCxnSpPr/>
          <p:nvPr/>
        </p:nvCxnSpPr>
        <p:spPr>
          <a:xfrm>
            <a:off y="4263366" x="3498325"/>
            <a:ext cy="1028100" cx="12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63" id="363"/>
          <p:cNvSpPr txBox="1"/>
          <p:nvPr/>
        </p:nvSpPr>
        <p:spPr>
          <a:xfrm>
            <a:off y="3590616" x="3016262"/>
            <a:ext cy="420300" cx="814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Barrier</a:t>
            </a:r>
          </a:p>
        </p:txBody>
      </p:sp>
      <p:sp>
        <p:nvSpPr>
          <p:cNvPr name="Shape 364" id="364"/>
          <p:cNvSpPr/>
          <p:nvPr/>
        </p:nvSpPr>
        <p:spPr>
          <a:xfrm>
            <a:off y="5155341" x="4549903"/>
            <a:ext cy="467700" cx="570299"/>
          </a:xfrm>
          <a:prstGeom prst="triangle">
            <a:avLst>
              <a:gd name="adj" fmla="val 58973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365" id="365"/>
          <p:cNvCxnSpPr/>
          <p:nvPr/>
        </p:nvCxnSpPr>
        <p:spPr>
          <a:xfrm>
            <a:off y="4099560" x="4682750"/>
            <a:ext cy="1114199" cx="33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66" id="366"/>
          <p:cNvCxnSpPr/>
          <p:nvPr/>
        </p:nvCxnSpPr>
        <p:spPr>
          <a:xfrm rot="10800000" flipH="1">
            <a:off y="3283716" x="4258727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67" id="367"/>
          <p:cNvSpPr/>
          <p:nvPr/>
        </p:nvSpPr>
        <p:spPr>
          <a:xfrm>
            <a:off y="2890385" x="4071180"/>
            <a:ext cy="333375" cx="381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368" id="368"/>
          <p:cNvSpPr txBox="1"/>
          <p:nvPr/>
        </p:nvSpPr>
        <p:spPr>
          <a:xfrm>
            <a:off y="2890385" x="4258727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369" id="369"/>
          <p:cNvCxnSpPr/>
          <p:nvPr/>
        </p:nvCxnSpPr>
        <p:spPr>
          <a:xfrm>
            <a:off y="2069866" x="4258727"/>
            <a:ext cy="722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70" id="370"/>
          <p:cNvSpPr/>
          <p:nvPr/>
        </p:nvSpPr>
        <p:spPr>
          <a:xfrm>
            <a:off y="1609347" x="4069577"/>
            <a:ext cy="333375" cx="381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371" id="371"/>
          <p:cNvSpPr txBox="1"/>
          <p:nvPr/>
        </p:nvSpPr>
        <p:spPr>
          <a:xfrm>
            <a:off y="1565885" x="4258727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372" id="372"/>
          <p:cNvCxnSpPr/>
          <p:nvPr/>
        </p:nvCxnSpPr>
        <p:spPr>
          <a:xfrm flipH="1">
            <a:off y="1850616" x="3390350"/>
            <a:ext cy="1739999" cx="745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73" id="373"/>
          <p:cNvCxnSpPr/>
          <p:nvPr/>
        </p:nvCxnSpPr>
        <p:spPr>
          <a:xfrm rot="10800000" flipH="1">
            <a:off y="4872153" x="6648387"/>
            <a:ext cy="405300" cx="440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74" id="374"/>
          <p:cNvCxnSpPr/>
          <p:nvPr/>
        </p:nvCxnSpPr>
        <p:spPr>
          <a:xfrm rot="10800000">
            <a:off y="4695528" x="7515887"/>
            <a:ext cy="411599" cx="293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75" id="375"/>
          <p:cNvSpPr/>
          <p:nvPr/>
        </p:nvSpPr>
        <p:spPr>
          <a:xfrm rot="10765320">
            <a:off y="4533748" x="6937810"/>
            <a:ext cy="314601" cx="5765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376" id="376"/>
          <p:cNvSpPr txBox="1"/>
          <p:nvPr/>
        </p:nvSpPr>
        <p:spPr>
          <a:xfrm>
            <a:off y="5243260" x="6356337"/>
            <a:ext cy="420300" cx="1024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Msg</a:t>
            </a:r>
          </a:p>
        </p:txBody>
      </p:sp>
      <p:sp>
        <p:nvSpPr>
          <p:cNvPr name="Shape 377" id="377"/>
          <p:cNvSpPr txBox="1"/>
          <p:nvPr/>
        </p:nvSpPr>
        <p:spPr>
          <a:xfrm>
            <a:off y="5663560" x="7457962"/>
            <a:ext cy="420300" cx="143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Vertice B-tree</a:t>
            </a:r>
          </a:p>
        </p:txBody>
      </p:sp>
      <p:cxnSp>
        <p:nvCxnSpPr>
          <p:cNvPr name="Shape 378" id="378"/>
          <p:cNvCxnSpPr/>
          <p:nvPr/>
        </p:nvCxnSpPr>
        <p:spPr>
          <a:xfrm rot="10800000" flipH="1">
            <a:off y="4051347" x="7226317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79" id="379"/>
          <p:cNvSpPr txBox="1"/>
          <p:nvPr/>
        </p:nvSpPr>
        <p:spPr>
          <a:xfrm>
            <a:off y="3671907" x="6937810"/>
            <a:ext cy="420300" cx="1454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UDF</a:t>
            </a:r>
            <a:r>
              <a:rPr lang="en"/>
              <a:t> (compute)</a:t>
            </a:r>
          </a:p>
        </p:txBody>
      </p:sp>
      <p:cxnSp>
        <p:nvCxnSpPr>
          <p:cNvPr name="Shape 380" id="380"/>
          <p:cNvCxnSpPr/>
          <p:nvPr/>
        </p:nvCxnSpPr>
        <p:spPr>
          <a:xfrm rot="10800000" flipH="1">
            <a:off y="4092207" x="6078612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381" id="381"/>
          <p:cNvCxnSpPr/>
          <p:nvPr/>
        </p:nvCxnSpPr>
        <p:spPr>
          <a:xfrm rot="10800000" flipH="1">
            <a:off y="4221712" x="6078612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382" id="382"/>
          <p:cNvCxnSpPr/>
          <p:nvPr/>
        </p:nvCxnSpPr>
        <p:spPr>
          <a:xfrm>
            <a:off y="4344657" x="6478937"/>
            <a:ext cy="1028100" cx="12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83" id="383"/>
          <p:cNvSpPr txBox="1"/>
          <p:nvPr/>
        </p:nvSpPr>
        <p:spPr>
          <a:xfrm>
            <a:off y="3590616" x="5996875"/>
            <a:ext cy="420300" cx="814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Barrier</a:t>
            </a:r>
          </a:p>
        </p:txBody>
      </p:sp>
      <p:sp>
        <p:nvSpPr>
          <p:cNvPr name="Shape 384" id="384"/>
          <p:cNvSpPr/>
          <p:nvPr/>
        </p:nvSpPr>
        <p:spPr>
          <a:xfrm>
            <a:off y="5107128" x="7515889"/>
            <a:ext cy="467700" cx="570299"/>
          </a:xfrm>
          <a:prstGeom prst="triangle">
            <a:avLst>
              <a:gd name="adj" fmla="val 58973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385" id="385"/>
          <p:cNvCxnSpPr/>
          <p:nvPr/>
        </p:nvCxnSpPr>
        <p:spPr>
          <a:xfrm>
            <a:off y="4051347" x="7648737"/>
            <a:ext cy="1114199" cx="33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86" id="386"/>
          <p:cNvCxnSpPr/>
          <p:nvPr/>
        </p:nvCxnSpPr>
        <p:spPr>
          <a:xfrm rot="10800000" flipH="1">
            <a:off y="3235503" x="7224714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87" id="387"/>
          <p:cNvSpPr/>
          <p:nvPr/>
        </p:nvSpPr>
        <p:spPr>
          <a:xfrm>
            <a:off y="2842172" x="7037167"/>
            <a:ext cy="333375" cx="381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388" id="388"/>
          <p:cNvSpPr txBox="1"/>
          <p:nvPr/>
        </p:nvSpPr>
        <p:spPr>
          <a:xfrm>
            <a:off y="2842172" x="7224714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389" id="389"/>
          <p:cNvCxnSpPr/>
          <p:nvPr/>
        </p:nvCxnSpPr>
        <p:spPr>
          <a:xfrm rot="10800000" flipH="1">
            <a:off y="2021599" x="7223575"/>
            <a:ext cy="829800" cx="1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390" id="390"/>
          <p:cNvSpPr/>
          <p:nvPr/>
        </p:nvSpPr>
        <p:spPr>
          <a:xfrm>
            <a:off y="1561135" x="7035564"/>
            <a:ext cy="333375" cx="381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391" id="391"/>
          <p:cNvSpPr txBox="1"/>
          <p:nvPr/>
        </p:nvSpPr>
        <p:spPr>
          <a:xfrm>
            <a:off y="1517672" x="7224714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392" id="392"/>
          <p:cNvCxnSpPr/>
          <p:nvPr/>
        </p:nvCxnSpPr>
        <p:spPr>
          <a:xfrm flipH="1">
            <a:off y="1802403" x="6356337"/>
            <a:ext cy="1739999" cx="745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93" id="393"/>
          <p:cNvCxnSpPr/>
          <p:nvPr/>
        </p:nvCxnSpPr>
        <p:spPr>
          <a:xfrm rot="10800000">
            <a:off y="2091124" x="4313800"/>
            <a:ext cy="774900" cx="2924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94" id="394"/>
          <p:cNvCxnSpPr/>
          <p:nvPr/>
        </p:nvCxnSpPr>
        <p:spPr>
          <a:xfrm rot="10800000">
            <a:off y="1959425" x="1418350"/>
            <a:ext cy="906599" cx="5790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95" id="395"/>
          <p:cNvCxnSpPr/>
          <p:nvPr/>
        </p:nvCxnSpPr>
        <p:spPr>
          <a:xfrm rot="10800000" flipH="1">
            <a:off y="2047200" x="4299050"/>
            <a:ext cy="731099" cx="2910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96" id="396"/>
          <p:cNvCxnSpPr/>
          <p:nvPr/>
        </p:nvCxnSpPr>
        <p:spPr>
          <a:xfrm rot="10800000">
            <a:off y="2003324" x="1389199"/>
            <a:ext cy="789600" cx="288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97" id="397"/>
          <p:cNvCxnSpPr/>
          <p:nvPr/>
        </p:nvCxnSpPr>
        <p:spPr>
          <a:xfrm rot="10800000" flipH="1">
            <a:off y="2090999" x="1374525"/>
            <a:ext cy="628800" cx="2895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398" id="398"/>
          <p:cNvCxnSpPr/>
          <p:nvPr/>
        </p:nvCxnSpPr>
        <p:spPr>
          <a:xfrm rot="10800000" flipH="1">
            <a:off y="2017800" x="1359900"/>
            <a:ext cy="701999" cx="5951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2" id="4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3" id="403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 sz="4200"/>
              <a:t>System Internals -Inner Join Execution Plan</a:t>
            </a:r>
          </a:p>
        </p:txBody>
      </p:sp>
      <p:cxnSp>
        <p:nvCxnSpPr>
          <p:cNvPr name="Shape 404" id="404"/>
          <p:cNvCxnSpPr/>
          <p:nvPr/>
        </p:nvCxnSpPr>
        <p:spPr>
          <a:xfrm rot="10800000" flipH="1">
            <a:off y="4879378" x="1279282"/>
            <a:ext cy="468899" cx="26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05" id="405"/>
          <p:cNvCxnSpPr/>
          <p:nvPr/>
        </p:nvCxnSpPr>
        <p:spPr>
          <a:xfrm rot="10800000">
            <a:off y="4702728" x="1968694"/>
            <a:ext cy="411599" cx="293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06" id="406"/>
          <p:cNvSpPr txBox="1"/>
          <p:nvPr/>
        </p:nvSpPr>
        <p:spPr>
          <a:xfrm>
            <a:off y="6050781" x="106250"/>
            <a:ext cy="420300" cx="1024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Msg</a:t>
            </a:r>
          </a:p>
        </p:txBody>
      </p:sp>
      <p:sp>
        <p:nvSpPr>
          <p:cNvPr name="Shape 407" id="407"/>
          <p:cNvSpPr txBox="1"/>
          <p:nvPr/>
        </p:nvSpPr>
        <p:spPr>
          <a:xfrm>
            <a:off y="5670760" x="1910769"/>
            <a:ext cy="420300" cx="143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Vertice B-tree</a:t>
            </a:r>
          </a:p>
        </p:txBody>
      </p:sp>
      <p:cxnSp>
        <p:nvCxnSpPr>
          <p:cNvPr name="Shape 408" id="408"/>
          <p:cNvCxnSpPr/>
          <p:nvPr/>
        </p:nvCxnSpPr>
        <p:spPr>
          <a:xfrm rot="10800000">
            <a:off y="3977250" x="1432899"/>
            <a:ext cy="584999" cx="248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09" id="409"/>
          <p:cNvSpPr txBox="1"/>
          <p:nvPr/>
        </p:nvSpPr>
        <p:spPr>
          <a:xfrm>
            <a:off y="3638828" x="1061811"/>
            <a:ext cy="420300" cx="1454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UDF</a:t>
            </a:r>
            <a:r>
              <a:rPr lang="en"/>
              <a:t> (compute)</a:t>
            </a:r>
          </a:p>
        </p:txBody>
      </p:sp>
      <p:cxnSp>
        <p:nvCxnSpPr>
          <p:cNvPr name="Shape 410" id="410"/>
          <p:cNvCxnSpPr/>
          <p:nvPr/>
        </p:nvCxnSpPr>
        <p:spPr>
          <a:xfrm rot="10800000" flipH="1">
            <a:off y="3929625" x="187987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411" id="411"/>
          <p:cNvCxnSpPr/>
          <p:nvPr/>
        </p:nvCxnSpPr>
        <p:spPr>
          <a:xfrm rot="10800000" flipH="1">
            <a:off y="4059128" x="187987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412" id="412"/>
          <p:cNvCxnSpPr/>
          <p:nvPr/>
        </p:nvCxnSpPr>
        <p:spPr>
          <a:xfrm>
            <a:off y="4176998" x="266612"/>
            <a:ext cy="1803599" cx="11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13" id="413"/>
          <p:cNvSpPr txBox="1"/>
          <p:nvPr/>
        </p:nvSpPr>
        <p:spPr>
          <a:xfrm>
            <a:off y="3509325" x="106250"/>
            <a:ext cy="420300" cx="814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Barrier</a:t>
            </a:r>
          </a:p>
        </p:txBody>
      </p:sp>
      <p:sp>
        <p:nvSpPr>
          <p:cNvPr name="Shape 414" id="414"/>
          <p:cNvSpPr/>
          <p:nvPr/>
        </p:nvSpPr>
        <p:spPr>
          <a:xfrm>
            <a:off y="5114328" x="1968697"/>
            <a:ext cy="467700" cx="570299"/>
          </a:xfrm>
          <a:prstGeom prst="triangle">
            <a:avLst>
              <a:gd name="adj" fmla="val 58973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415" id="415"/>
          <p:cNvCxnSpPr/>
          <p:nvPr/>
        </p:nvCxnSpPr>
        <p:spPr>
          <a:xfrm>
            <a:off y="4058547" x="2101544"/>
            <a:ext cy="1114199" cx="33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16" id="416"/>
          <p:cNvCxnSpPr/>
          <p:nvPr/>
        </p:nvCxnSpPr>
        <p:spPr>
          <a:xfrm rot="10800000" flipH="1">
            <a:off y="3202425" x="1348714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17" id="417"/>
          <p:cNvSpPr/>
          <p:nvPr/>
        </p:nvSpPr>
        <p:spPr>
          <a:xfrm>
            <a:off y="2809093" x="1161167"/>
            <a:ext cy="333375" cx="381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418" id="418"/>
          <p:cNvSpPr txBox="1"/>
          <p:nvPr/>
        </p:nvSpPr>
        <p:spPr>
          <a:xfrm>
            <a:off y="2809093" x="1348714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419" id="419"/>
          <p:cNvCxnSpPr/>
          <p:nvPr/>
        </p:nvCxnSpPr>
        <p:spPr>
          <a:xfrm>
            <a:off y="1988575" x="1348714"/>
            <a:ext cy="722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20" id="420"/>
          <p:cNvSpPr/>
          <p:nvPr/>
        </p:nvSpPr>
        <p:spPr>
          <a:xfrm>
            <a:off y="1528056" x="1159564"/>
            <a:ext cy="333375" cx="381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421" id="421"/>
          <p:cNvSpPr txBox="1"/>
          <p:nvPr/>
        </p:nvSpPr>
        <p:spPr>
          <a:xfrm>
            <a:off y="1484593" x="1348714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422" id="422"/>
          <p:cNvCxnSpPr/>
          <p:nvPr/>
        </p:nvCxnSpPr>
        <p:spPr>
          <a:xfrm flipH="1">
            <a:off y="1769325" x="480337"/>
            <a:ext cy="1739999" cx="745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23" id="423"/>
          <p:cNvSpPr txBox="1"/>
          <p:nvPr/>
        </p:nvSpPr>
        <p:spPr>
          <a:xfrm>
            <a:off y="3720120" x="3971824"/>
            <a:ext cy="420300" cx="1454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UDF</a:t>
            </a:r>
            <a:r>
              <a:rPr lang="en"/>
              <a:t> (compute)</a:t>
            </a:r>
          </a:p>
        </p:txBody>
      </p:sp>
      <p:cxnSp>
        <p:nvCxnSpPr>
          <p:cNvPr name="Shape 424" id="424"/>
          <p:cNvCxnSpPr/>
          <p:nvPr/>
        </p:nvCxnSpPr>
        <p:spPr>
          <a:xfrm rot="10800000" flipH="1">
            <a:off y="4010916" x="3098000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425" id="425"/>
          <p:cNvCxnSpPr/>
          <p:nvPr/>
        </p:nvCxnSpPr>
        <p:spPr>
          <a:xfrm rot="10800000" flipH="1">
            <a:off y="4140420" x="3098000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426" id="426"/>
          <p:cNvSpPr txBox="1"/>
          <p:nvPr/>
        </p:nvSpPr>
        <p:spPr>
          <a:xfrm>
            <a:off y="3590616" x="3016262"/>
            <a:ext cy="420300" cx="814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Barrier</a:t>
            </a:r>
          </a:p>
        </p:txBody>
      </p:sp>
      <p:cxnSp>
        <p:nvCxnSpPr>
          <p:cNvPr name="Shape 427" id="427"/>
          <p:cNvCxnSpPr/>
          <p:nvPr/>
        </p:nvCxnSpPr>
        <p:spPr>
          <a:xfrm rot="10800000" flipH="1">
            <a:off y="3283716" x="4258727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28" id="428"/>
          <p:cNvSpPr/>
          <p:nvPr/>
        </p:nvSpPr>
        <p:spPr>
          <a:xfrm>
            <a:off y="2890385" x="4071180"/>
            <a:ext cy="333375" cx="381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429" id="429"/>
          <p:cNvSpPr txBox="1"/>
          <p:nvPr/>
        </p:nvSpPr>
        <p:spPr>
          <a:xfrm>
            <a:off y="2890385" x="4258727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430" id="430"/>
          <p:cNvCxnSpPr/>
          <p:nvPr/>
        </p:nvCxnSpPr>
        <p:spPr>
          <a:xfrm>
            <a:off y="2069866" x="4258727"/>
            <a:ext cy="7226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31" id="431"/>
          <p:cNvSpPr/>
          <p:nvPr/>
        </p:nvSpPr>
        <p:spPr>
          <a:xfrm>
            <a:off y="1609347" x="4069577"/>
            <a:ext cy="333375" cx="381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432" id="432"/>
          <p:cNvSpPr txBox="1"/>
          <p:nvPr/>
        </p:nvSpPr>
        <p:spPr>
          <a:xfrm>
            <a:off y="1565885" x="4258727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433" id="433"/>
          <p:cNvCxnSpPr/>
          <p:nvPr/>
        </p:nvCxnSpPr>
        <p:spPr>
          <a:xfrm flipH="1">
            <a:off y="1850616" x="3390350"/>
            <a:ext cy="1739999" cx="745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34" id="434"/>
          <p:cNvSpPr txBox="1"/>
          <p:nvPr/>
        </p:nvSpPr>
        <p:spPr>
          <a:xfrm>
            <a:off y="3671907" x="6937810"/>
            <a:ext cy="420300" cx="1454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UDF</a:t>
            </a:r>
            <a:r>
              <a:rPr lang="en"/>
              <a:t> (compute)</a:t>
            </a:r>
          </a:p>
        </p:txBody>
      </p:sp>
      <p:cxnSp>
        <p:nvCxnSpPr>
          <p:cNvPr name="Shape 435" id="435"/>
          <p:cNvCxnSpPr/>
          <p:nvPr/>
        </p:nvCxnSpPr>
        <p:spPr>
          <a:xfrm rot="10800000" flipH="1">
            <a:off y="4092207" x="6078612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436" id="436"/>
          <p:cNvCxnSpPr/>
          <p:nvPr/>
        </p:nvCxnSpPr>
        <p:spPr>
          <a:xfrm rot="10800000" flipH="1">
            <a:off y="4221712" x="6078612"/>
            <a:ext cy="17399" cx="5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437" id="437"/>
          <p:cNvSpPr txBox="1"/>
          <p:nvPr/>
        </p:nvSpPr>
        <p:spPr>
          <a:xfrm>
            <a:off y="3590616" x="5996875"/>
            <a:ext cy="420300" cx="814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Barrier</a:t>
            </a:r>
          </a:p>
        </p:txBody>
      </p:sp>
      <p:cxnSp>
        <p:nvCxnSpPr>
          <p:cNvPr name="Shape 438" id="438"/>
          <p:cNvCxnSpPr/>
          <p:nvPr/>
        </p:nvCxnSpPr>
        <p:spPr>
          <a:xfrm rot="10800000" flipH="1">
            <a:off y="3235503" x="7224714"/>
            <a:ext cy="482399" cx="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39" id="439"/>
          <p:cNvSpPr/>
          <p:nvPr/>
        </p:nvSpPr>
        <p:spPr>
          <a:xfrm>
            <a:off y="2842172" x="7037167"/>
            <a:ext cy="333375" cx="381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440" id="440"/>
          <p:cNvSpPr txBox="1"/>
          <p:nvPr/>
        </p:nvSpPr>
        <p:spPr>
          <a:xfrm>
            <a:off y="2842172" x="7224714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441" id="441"/>
          <p:cNvCxnSpPr/>
          <p:nvPr/>
        </p:nvCxnSpPr>
        <p:spPr>
          <a:xfrm rot="10800000" flipH="1">
            <a:off y="2021599" x="7223575"/>
            <a:ext cy="829800" cx="1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42" id="442"/>
          <p:cNvSpPr/>
          <p:nvPr/>
        </p:nvSpPr>
        <p:spPr>
          <a:xfrm>
            <a:off y="1561135" x="7035564"/>
            <a:ext cy="333375" cx="381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443" id="443"/>
          <p:cNvSpPr txBox="1"/>
          <p:nvPr/>
        </p:nvSpPr>
        <p:spPr>
          <a:xfrm>
            <a:off y="1517672" x="7224714"/>
            <a:ext cy="420300" cx="238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aseline="-25000"/>
              <a:t>dest_id</a:t>
            </a:r>
            <a:r>
              <a:rPr lang="en" i="1"/>
              <a:t>UDAF</a:t>
            </a:r>
            <a:r>
              <a:rPr lang="en"/>
              <a:t>(combine)</a:t>
            </a:r>
          </a:p>
        </p:txBody>
      </p:sp>
      <p:cxnSp>
        <p:nvCxnSpPr>
          <p:cNvPr name="Shape 444" id="444"/>
          <p:cNvCxnSpPr>
            <a:endCxn id="437" idx="0"/>
          </p:cNvCxnSpPr>
          <p:nvPr/>
        </p:nvCxnSpPr>
        <p:spPr>
          <a:xfrm flipH="1">
            <a:off y="1802316" x="6404124"/>
            <a:ext cy="1788299" cx="698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45" id="445"/>
          <p:cNvCxnSpPr/>
          <p:nvPr/>
        </p:nvCxnSpPr>
        <p:spPr>
          <a:xfrm rot="10800000">
            <a:off y="2091124" x="4313800"/>
            <a:ext cy="774900" cx="2924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46" id="446"/>
          <p:cNvCxnSpPr/>
          <p:nvPr/>
        </p:nvCxnSpPr>
        <p:spPr>
          <a:xfrm rot="10800000">
            <a:off y="1959425" x="1418350"/>
            <a:ext cy="906599" cx="5790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47" id="447"/>
          <p:cNvCxnSpPr/>
          <p:nvPr/>
        </p:nvCxnSpPr>
        <p:spPr>
          <a:xfrm rot="10800000" flipH="1">
            <a:off y="2047200" x="4299050"/>
            <a:ext cy="731099" cx="2910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48" id="448"/>
          <p:cNvCxnSpPr/>
          <p:nvPr/>
        </p:nvCxnSpPr>
        <p:spPr>
          <a:xfrm rot="10800000">
            <a:off y="2003324" x="1389199"/>
            <a:ext cy="789600" cx="288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49" id="449"/>
          <p:cNvCxnSpPr/>
          <p:nvPr/>
        </p:nvCxnSpPr>
        <p:spPr>
          <a:xfrm rot="10800000" flipH="1">
            <a:off y="2090999" x="1374525"/>
            <a:ext cy="628800" cx="2895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50" id="450"/>
          <p:cNvCxnSpPr/>
          <p:nvPr/>
        </p:nvCxnSpPr>
        <p:spPr>
          <a:xfrm rot="10800000" flipH="1">
            <a:off y="2017800" x="1359900"/>
            <a:ext cy="701999" cx="5951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51" id="451"/>
          <p:cNvSpPr/>
          <p:nvPr/>
        </p:nvSpPr>
        <p:spPr>
          <a:xfrm>
            <a:off y="4505966" x="1430485"/>
            <a:ext cy="381944" cx="49997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452" id="452"/>
          <p:cNvSpPr/>
          <p:nvPr/>
        </p:nvSpPr>
        <p:spPr>
          <a:xfrm>
            <a:off y="5331908" x="1061811"/>
            <a:ext cy="323560" cx="24046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cxnSp>
        <p:nvCxnSpPr>
          <p:cNvPr name="Shape 453" id="453"/>
          <p:cNvCxnSpPr/>
          <p:nvPr/>
        </p:nvCxnSpPr>
        <p:spPr>
          <a:xfrm rot="10800000" flipH="1">
            <a:off y="5639400" x="380200"/>
            <a:ext cy="370499" cx="6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54" id="454"/>
          <p:cNvCxnSpPr/>
          <p:nvPr/>
        </p:nvCxnSpPr>
        <p:spPr>
          <a:xfrm flipH="1">
            <a:off y="3991975" x="643375"/>
            <a:ext cy="774900" cx="511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55" id="455"/>
          <p:cNvSpPr/>
          <p:nvPr/>
        </p:nvSpPr>
        <p:spPr>
          <a:xfrm>
            <a:off y="4817991" x="472400"/>
            <a:ext cy="263100" cx="292499"/>
          </a:xfrm>
          <a:prstGeom prst="triangle">
            <a:avLst>
              <a:gd name="adj" fmla="val 58973"/>
            </a:avLst>
          </a:prstGeom>
          <a:solidFill>
            <a:srgbClr val="B4A7D6"/>
          </a:solidFill>
          <a:ln w="19050" cap="flat">
            <a:solidFill>
              <a:srgbClr val="B4A7D6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456" id="456"/>
          <p:cNvCxnSpPr/>
          <p:nvPr/>
        </p:nvCxnSpPr>
        <p:spPr>
          <a:xfrm>
            <a:off y="5205650" x="701875"/>
            <a:ext cy="363300" cx="333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57" id="457"/>
          <p:cNvSpPr txBox="1"/>
          <p:nvPr/>
        </p:nvSpPr>
        <p:spPr>
          <a:xfrm>
            <a:off y="4797891" x="231775"/>
            <a:ext cy="361800" cx="1273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Live vertex IDs</a:t>
            </a:r>
          </a:p>
        </p:txBody>
      </p:sp>
      <p:cxnSp>
        <p:nvCxnSpPr>
          <p:cNvPr name="Shape 458" id="458"/>
          <p:cNvCxnSpPr/>
          <p:nvPr/>
        </p:nvCxnSpPr>
        <p:spPr>
          <a:xfrm rot="10800000" flipH="1">
            <a:off y="4982842" x="4349150"/>
            <a:ext cy="468899" cx="26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59" id="459"/>
          <p:cNvCxnSpPr/>
          <p:nvPr/>
        </p:nvCxnSpPr>
        <p:spPr>
          <a:xfrm rot="10800000">
            <a:off y="4806192" x="5038562"/>
            <a:ext cy="411599" cx="293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60" id="460"/>
          <p:cNvSpPr txBox="1"/>
          <p:nvPr/>
        </p:nvSpPr>
        <p:spPr>
          <a:xfrm>
            <a:off y="6050781" x="3176117"/>
            <a:ext cy="420300" cx="1024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Msg</a:t>
            </a:r>
          </a:p>
        </p:txBody>
      </p:sp>
      <p:sp>
        <p:nvSpPr>
          <p:cNvPr name="Shape 461" id="461"/>
          <p:cNvSpPr txBox="1"/>
          <p:nvPr/>
        </p:nvSpPr>
        <p:spPr>
          <a:xfrm>
            <a:off y="5774223" x="4980637"/>
            <a:ext cy="420300" cx="143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Vertice B-tree</a:t>
            </a:r>
          </a:p>
        </p:txBody>
      </p:sp>
      <p:cxnSp>
        <p:nvCxnSpPr>
          <p:cNvPr name="Shape 462" id="462"/>
          <p:cNvCxnSpPr/>
          <p:nvPr/>
        </p:nvCxnSpPr>
        <p:spPr>
          <a:xfrm rot="10800000">
            <a:off y="4006613" x="4372267"/>
            <a:ext cy="659099" cx="379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63" id="463"/>
          <p:cNvCxnSpPr/>
          <p:nvPr/>
        </p:nvCxnSpPr>
        <p:spPr>
          <a:xfrm>
            <a:off y="4280462" x="3336480"/>
            <a:ext cy="1803599" cx="11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64" id="464"/>
          <p:cNvSpPr/>
          <p:nvPr/>
        </p:nvSpPr>
        <p:spPr>
          <a:xfrm>
            <a:off y="5217792" x="5038565"/>
            <a:ext cy="467700" cx="570299"/>
          </a:xfrm>
          <a:prstGeom prst="triangle">
            <a:avLst>
              <a:gd name="adj" fmla="val 58973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465" id="465"/>
          <p:cNvCxnSpPr/>
          <p:nvPr/>
        </p:nvCxnSpPr>
        <p:spPr>
          <a:xfrm>
            <a:off y="4162010" x="5171412"/>
            <a:ext cy="1114199" cx="33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66" id="466"/>
          <p:cNvSpPr/>
          <p:nvPr/>
        </p:nvSpPr>
        <p:spPr>
          <a:xfrm>
            <a:off y="4609430" x="4500353"/>
            <a:ext cy="381944" cx="49997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467" id="467"/>
          <p:cNvSpPr/>
          <p:nvPr/>
        </p:nvSpPr>
        <p:spPr>
          <a:xfrm>
            <a:off y="5435372" x="4131679"/>
            <a:ext cy="323560" cx="24046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cxnSp>
        <p:nvCxnSpPr>
          <p:cNvPr name="Shape 468" id="468"/>
          <p:cNvCxnSpPr/>
          <p:nvPr/>
        </p:nvCxnSpPr>
        <p:spPr>
          <a:xfrm rot="10800000" flipH="1">
            <a:off y="5742863" x="3450067"/>
            <a:ext cy="370499" cx="6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69" id="469"/>
          <p:cNvCxnSpPr/>
          <p:nvPr/>
        </p:nvCxnSpPr>
        <p:spPr>
          <a:xfrm flipH="1">
            <a:off y="4050450" x="3713100"/>
            <a:ext cy="819899" cx="366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70" id="470"/>
          <p:cNvSpPr/>
          <p:nvPr/>
        </p:nvSpPr>
        <p:spPr>
          <a:xfrm>
            <a:off y="4921454" x="3542267"/>
            <a:ext cy="263100" cx="292499"/>
          </a:xfrm>
          <a:prstGeom prst="triangle">
            <a:avLst>
              <a:gd name="adj" fmla="val 58973"/>
            </a:avLst>
          </a:prstGeom>
          <a:solidFill>
            <a:srgbClr val="B4A7D6"/>
          </a:solidFill>
          <a:ln w="19050" cap="flat">
            <a:solidFill>
              <a:srgbClr val="B4A7D6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471" id="471"/>
          <p:cNvCxnSpPr/>
          <p:nvPr/>
        </p:nvCxnSpPr>
        <p:spPr>
          <a:xfrm>
            <a:off y="5309113" x="3771742"/>
            <a:ext cy="363300" cx="333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72" id="472"/>
          <p:cNvSpPr txBox="1"/>
          <p:nvPr/>
        </p:nvSpPr>
        <p:spPr>
          <a:xfrm>
            <a:off y="4945217" x="3301642"/>
            <a:ext cy="317699" cx="1273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Live vertex IDs</a:t>
            </a:r>
          </a:p>
        </p:txBody>
      </p:sp>
      <p:cxnSp>
        <p:nvCxnSpPr>
          <p:cNvPr name="Shape 473" id="473"/>
          <p:cNvCxnSpPr/>
          <p:nvPr/>
        </p:nvCxnSpPr>
        <p:spPr>
          <a:xfrm rot="10800000" flipH="1">
            <a:off y="4982842" x="7412394"/>
            <a:ext cy="468899" cx="26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74" id="474"/>
          <p:cNvCxnSpPr/>
          <p:nvPr/>
        </p:nvCxnSpPr>
        <p:spPr>
          <a:xfrm rot="10800000">
            <a:off y="4806192" x="8101807"/>
            <a:ext cy="411599" cx="293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75" id="475"/>
          <p:cNvSpPr txBox="1"/>
          <p:nvPr/>
        </p:nvSpPr>
        <p:spPr>
          <a:xfrm>
            <a:off y="6050781" x="6143487"/>
            <a:ext cy="420300" cx="1024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Msg</a:t>
            </a:r>
          </a:p>
        </p:txBody>
      </p:sp>
      <p:sp>
        <p:nvSpPr>
          <p:cNvPr name="Shape 476" id="476"/>
          <p:cNvSpPr txBox="1"/>
          <p:nvPr/>
        </p:nvSpPr>
        <p:spPr>
          <a:xfrm>
            <a:off y="5774223" x="7698714"/>
            <a:ext cy="420300" cx="1434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Vertice B-tree</a:t>
            </a:r>
          </a:p>
        </p:txBody>
      </p:sp>
      <p:cxnSp>
        <p:nvCxnSpPr>
          <p:cNvPr name="Shape 477" id="477"/>
          <p:cNvCxnSpPr/>
          <p:nvPr/>
        </p:nvCxnSpPr>
        <p:spPr>
          <a:xfrm rot="10800000">
            <a:off y="4021313" x="7340412"/>
            <a:ext cy="644400" cx="474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78" id="478"/>
          <p:cNvCxnSpPr/>
          <p:nvPr/>
        </p:nvCxnSpPr>
        <p:spPr>
          <a:xfrm>
            <a:off y="4280462" x="6335862"/>
            <a:ext cy="1803599" cx="11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79" id="479"/>
          <p:cNvSpPr/>
          <p:nvPr/>
        </p:nvSpPr>
        <p:spPr>
          <a:xfrm>
            <a:off y="5217792" x="8101810"/>
            <a:ext cy="467700" cx="570299"/>
          </a:xfrm>
          <a:prstGeom prst="triangle">
            <a:avLst>
              <a:gd name="adj" fmla="val 58973"/>
            </a:avLst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480" id="480"/>
          <p:cNvCxnSpPr/>
          <p:nvPr/>
        </p:nvCxnSpPr>
        <p:spPr>
          <a:xfrm>
            <a:off y="4035850" x="8086300"/>
            <a:ext cy="1240500" cx="484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81" id="481"/>
          <p:cNvSpPr/>
          <p:nvPr/>
        </p:nvSpPr>
        <p:spPr>
          <a:xfrm>
            <a:off y="4609430" x="7563598"/>
            <a:ext cy="381944" cx="49997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482" id="482"/>
          <p:cNvSpPr/>
          <p:nvPr/>
        </p:nvSpPr>
        <p:spPr>
          <a:xfrm>
            <a:off y="5435372" x="7194924"/>
            <a:ext cy="323560" cx="24046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cxnSp>
        <p:nvCxnSpPr>
          <p:cNvPr name="Shape 483" id="483"/>
          <p:cNvCxnSpPr/>
          <p:nvPr/>
        </p:nvCxnSpPr>
        <p:spPr>
          <a:xfrm rot="10800000" flipH="1">
            <a:off y="5742863" x="6513312"/>
            <a:ext cy="370499" cx="6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84" id="484"/>
          <p:cNvCxnSpPr/>
          <p:nvPr/>
        </p:nvCxnSpPr>
        <p:spPr>
          <a:xfrm flipH="1">
            <a:off y="3962725" x="6776525"/>
            <a:ext cy="907799" cx="28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85" id="485"/>
          <p:cNvSpPr/>
          <p:nvPr/>
        </p:nvSpPr>
        <p:spPr>
          <a:xfrm>
            <a:off y="4921454" x="6605512"/>
            <a:ext cy="263100" cx="292499"/>
          </a:xfrm>
          <a:prstGeom prst="triangle">
            <a:avLst>
              <a:gd name="adj" fmla="val 58973"/>
            </a:avLst>
          </a:prstGeom>
          <a:solidFill>
            <a:srgbClr val="B4A7D6"/>
          </a:solidFill>
          <a:ln w="19050" cap="flat">
            <a:solidFill>
              <a:srgbClr val="B4A7D6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486" id="486"/>
          <p:cNvCxnSpPr/>
          <p:nvPr/>
        </p:nvCxnSpPr>
        <p:spPr>
          <a:xfrm>
            <a:off y="5309113" x="6834987"/>
            <a:ext cy="363300" cx="333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487" id="487"/>
          <p:cNvSpPr txBox="1"/>
          <p:nvPr/>
        </p:nvSpPr>
        <p:spPr>
          <a:xfrm>
            <a:off y="4901354" x="6364887"/>
            <a:ext cy="361800" cx="1273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Live vertex IDs</a:t>
            </a:r>
          </a:p>
        </p:txBody>
      </p:sp>
      <p:cxnSp>
        <p:nvCxnSpPr>
          <p:cNvPr name="Shape 488" id="488"/>
          <p:cNvCxnSpPr/>
          <p:nvPr/>
        </p:nvCxnSpPr>
        <p:spPr>
          <a:xfrm rot="10800000">
            <a:off y="4167399" x="336349"/>
            <a:ext cy="687300" cx="21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89" id="489"/>
          <p:cNvCxnSpPr/>
          <p:nvPr/>
        </p:nvCxnSpPr>
        <p:spPr>
          <a:xfrm rot="10800000">
            <a:off y="4284374" x="3421800"/>
            <a:ext cy="687300" cx="204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490" id="490"/>
          <p:cNvCxnSpPr/>
          <p:nvPr/>
        </p:nvCxnSpPr>
        <p:spPr>
          <a:xfrm rot="10800000">
            <a:off y="4313700" x="6375475"/>
            <a:ext cy="672599" cx="33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94" id="4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5" id="495"/>
          <p:cNvSpPr txBox="1"/>
          <p:nvPr>
            <p:ph type="title"/>
          </p:nvPr>
        </p:nvSpPr>
        <p:spPr>
          <a:xfrm>
            <a:off y="207504" x="457200"/>
            <a:ext cy="7637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 sz="3800"/>
              <a:t>System Internals - Implementations</a:t>
            </a:r>
          </a:p>
        </p:txBody>
      </p:sp>
      <p:sp>
        <p:nvSpPr>
          <p:cNvPr name="Shape 496" id="496"/>
          <p:cNvSpPr txBox="1"/>
          <p:nvPr>
            <p:ph type="body" idx="1"/>
          </p:nvPr>
        </p:nvSpPr>
        <p:spPr>
          <a:xfrm>
            <a:off y="1068700" x="457200"/>
            <a:ext cy="532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Right-outer join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Index merging join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Sender-side group-by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Sort + pre-clustered group-by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Data redistribution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Hash merging repartitioning connector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Sender-side materialization pipelining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Receiver-side group-by</a:t>
            </a:r>
          </a:p>
          <a:p>
            <a:pPr indent="-381000" marL="914400" rtl="0" lvl="1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Pre-clustered group-by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Inner join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Index probing join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Set Union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Index set union</a:t>
            </a:r>
          </a:p>
          <a:p>
            <a:pPr rtl="0" lvl="0"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0" id="5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1" id="501"/>
          <p:cNvSpPr txBox="1"/>
          <p:nvPr>
            <p:ph type="title"/>
          </p:nvPr>
        </p:nvSpPr>
        <p:spPr>
          <a:xfrm>
            <a:off y="0" x="457199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System Internals</a:t>
            </a:r>
          </a:p>
        </p:txBody>
      </p:sp>
      <p:sp>
        <p:nvSpPr>
          <p:cNvPr name="Shape 502" id="502"/>
          <p:cNvSpPr txBox="1"/>
          <p:nvPr>
            <p:ph type="body" idx="1"/>
          </p:nvPr>
        </p:nvSpPr>
        <p:spPr>
          <a:xfrm>
            <a:off y="4303945" x="457200"/>
            <a:ext cy="22637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Iteration-aware (sticky) scheduling?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1 Loc: location constraints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Caching of invariant data?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B-tree buffer pool -- 1 Loc: never flush dirty pages</a:t>
            </a:r>
          </a:p>
          <a:p>
            <a:pPr indent="-381000" marL="91440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File system cache -- free</a:t>
            </a:r>
          </a:p>
        </p:txBody>
      </p:sp>
      <p:sp>
        <p:nvSpPr>
          <p:cNvPr name="Shape 503" id="503"/>
          <p:cNvSpPr/>
          <p:nvPr/>
        </p:nvSpPr>
        <p:spPr>
          <a:xfrm>
            <a:off y="1600104" x="854300"/>
            <a:ext cy="2692400" cx="3022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504" id="504"/>
          <p:cNvSpPr/>
          <p:nvPr/>
        </p:nvSpPr>
        <p:spPr>
          <a:xfrm>
            <a:off y="1202521" x="3202300"/>
            <a:ext cy="2324999" cx="5293200"/>
          </a:xfrm>
          <a:prstGeom prst="cloudCallout">
            <a:avLst>
              <a:gd name="adj1" fmla="val -57458"/>
              <a:gd name="adj2" fmla="val 18404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505" id="505"/>
          <p:cNvSpPr txBox="1"/>
          <p:nvPr/>
        </p:nvSpPr>
        <p:spPr>
          <a:xfrm>
            <a:off y="1663225" x="3876900"/>
            <a:ext cy="1505999" cx="46647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2400"/>
              <a:t>Spark, GraphLab, HaLoop all have caches for this kind of iterative jobs.  What do you do for caching?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9" id="5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0" id="510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Experimental Results</a:t>
            </a:r>
          </a:p>
        </p:txBody>
      </p:sp>
      <p:sp>
        <p:nvSpPr>
          <p:cNvPr name="Shape 511" id="511"/>
          <p:cNvSpPr txBox="1"/>
          <p:nvPr>
            <p:ph type="body" idx="1"/>
          </p:nvPr>
        </p:nvSpPr>
        <p:spPr>
          <a:xfrm>
            <a:off y="2461507" x="457200"/>
            <a:ext cy="31997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Setup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Machines: Yahoo! Research cluster ~ 180 machines.  Each has 8 cores, 12GB memory, 4 disk drives. </a:t>
            </a:r>
          </a:p>
          <a:p>
            <a:pPr indent="-381000" marL="91440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Dataset: Yahoo! webmap (1,413,511,393 vertice)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15" id="5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6" id="51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Experimental Results</a:t>
            </a:r>
          </a:p>
        </p:txBody>
      </p:sp>
      <p:sp>
        <p:nvSpPr>
          <p:cNvPr name="Shape 517" id="517"/>
          <p:cNvSpPr txBox="1"/>
          <p:nvPr>
            <p:ph type="body" idx="1"/>
          </p:nvPr>
        </p:nvSpPr>
        <p:spPr>
          <a:xfrm>
            <a:off y="5225182" x="457200"/>
            <a:ext cy="13428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10 iteration PageRank</a:t>
            </a:r>
          </a:p>
          <a:p>
            <a:pPr indent="-419100" marL="45720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1x webmap dataset</a:t>
            </a:r>
          </a:p>
        </p:txBody>
      </p:sp>
      <p:sp>
        <p:nvSpPr>
          <p:cNvPr name="Shape 518" id="518"/>
          <p:cNvSpPr/>
          <p:nvPr/>
        </p:nvSpPr>
        <p:spPr>
          <a:xfrm>
            <a:off y="1508485" x="976712"/>
            <a:ext cy="3841028" cx="656174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0" id="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1" id="111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Outline</a:t>
            </a:r>
          </a:p>
        </p:txBody>
      </p:sp>
      <p:sp>
        <p:nvSpPr>
          <p:cNvPr name="Shape 112" id="112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Introduction</a:t>
            </a:r>
          </a:p>
          <a:p>
            <a:pPr rtl="0" lvl="0">
              <a:buNone/>
            </a:pPr>
            <a:r>
              <a:rPr lang="en"/>
              <a:t>Programming Model</a:t>
            </a:r>
          </a:p>
          <a:p>
            <a:pPr rtl="0" lvl="0">
              <a:buNone/>
            </a:pPr>
            <a:r>
              <a:rPr lang="en"/>
              <a:t>Example Applications</a:t>
            </a:r>
          </a:p>
          <a:p>
            <a:pPr rtl="0" lvl="0">
              <a:buNone/>
            </a:pPr>
            <a:r>
              <a:rPr lang="en"/>
              <a:t>System Internals</a:t>
            </a:r>
          </a:p>
          <a:p>
            <a:pPr rtl="0" lvl="0">
              <a:buNone/>
            </a:pPr>
            <a:r>
              <a:rPr lang="en"/>
              <a:t>Experimental Results</a:t>
            </a:r>
          </a:p>
          <a:p>
            <a:pPr rtl="0" lvl="0">
              <a:buNone/>
            </a:pPr>
            <a:r>
              <a:rPr lang="en"/>
              <a:t>Related Work</a:t>
            </a:r>
          </a:p>
          <a:p>
            <a:pPr rtl="0" lvl="0">
              <a:buNone/>
            </a:pPr>
            <a:r>
              <a:rPr lang="en"/>
              <a:t>Conclusions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2" id="5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3" id="523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Experimental Results</a:t>
            </a:r>
          </a:p>
        </p:txBody>
      </p:sp>
      <p:sp>
        <p:nvSpPr>
          <p:cNvPr name="Shape 524" id="524"/>
          <p:cNvSpPr txBox="1"/>
          <p:nvPr>
            <p:ph type="body" idx="1"/>
          </p:nvPr>
        </p:nvSpPr>
        <p:spPr>
          <a:xfrm>
            <a:off y="5201250" x="457200"/>
            <a:ext cy="12258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51535D"/>
                </a:solidFill>
              </a:rPr>
              <a:t>10 iteration PageRank</a:t>
            </a:r>
          </a:p>
          <a:p>
            <a:pPr indent="-419100" marL="45720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1x webmap on 88 machines, 2x webmap on 175 machines</a:t>
            </a:r>
          </a:p>
        </p:txBody>
      </p:sp>
      <p:sp>
        <p:nvSpPr>
          <p:cNvPr name="Shape 525" id="525"/>
          <p:cNvSpPr/>
          <p:nvPr/>
        </p:nvSpPr>
        <p:spPr>
          <a:xfrm>
            <a:off y="1724150" x="1069907"/>
            <a:ext cy="3477100" cx="641928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9" id="5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0" id="530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Related Work</a:t>
            </a:r>
          </a:p>
        </p:txBody>
      </p:sp>
      <p:sp>
        <p:nvSpPr>
          <p:cNvPr name="Shape 531" id="531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Spark [NSDI 2012]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OutOfMemoryError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HaLoop [VLDB 2010]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Only 1.8X from Hadoop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Giraph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OutOfMemoryError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Mahout</a:t>
            </a:r>
          </a:p>
          <a:p>
            <a:pPr indent="-381000" marL="914400" rtl="0" lvl="1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OutOfMemoryError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Distributed GraphLab [VLDB 2012]</a:t>
            </a:r>
          </a:p>
          <a:p>
            <a:pPr indent="-381000" marL="91440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Haven't tried yet (just published in September...)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5" id="5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6" id="53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Conclusions</a:t>
            </a:r>
          </a:p>
        </p:txBody>
      </p:sp>
      <p:sp>
        <p:nvSpPr>
          <p:cNvPr name="Shape 537" id="537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Vertex-oriented programming model is simple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Dataflow implementation is neat and efficient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We target Pregelix to be an open-sourced production system, rather than just a research prototype: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http://hyracks.org/projects/pregelix/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1" id="5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2" id="542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543" id="543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4800"/>
              <a:t>Q &amp; 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/>
          <p:nvPr/>
        </p:nvSpPr>
        <p:spPr>
          <a:xfrm>
            <a:off y="1687775" x="1015625"/>
            <a:ext cy="4269001" cx="423498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18" id="118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name="Shape 119" id="119"/>
          <p:cNvSpPr/>
          <p:nvPr/>
        </p:nvSpPr>
        <p:spPr>
          <a:xfrm>
            <a:off y="1687775" x="3105150"/>
            <a:ext cy="2768600" cx="2933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120" id="120"/>
          <p:cNvSpPr/>
          <p:nvPr/>
        </p:nvSpPr>
        <p:spPr>
          <a:xfrm>
            <a:off y="1600104" x="5146350"/>
            <a:ext cy="2463800" cx="32893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name="Shape 121" id="121"/>
          <p:cNvSpPr txBox="1"/>
          <p:nvPr>
            <p:ph type="body" idx="1"/>
          </p:nvPr>
        </p:nvSpPr>
        <p:spPr>
          <a:xfrm>
            <a:off y="4191460" x="457200"/>
            <a:ext cy="23763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Big Graphs are becoming common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web graph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social network</a:t>
            </a:r>
          </a:p>
          <a:p>
            <a:pPr indent="-381000" marL="91440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......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5" id="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6" id="12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name="Shape 127" id="127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How Big are Big Graphs?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Web:  8.53 Billion pages in 2012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Facebook active users:  1.01 Billion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de Bruijn graph: 3 Billion nodes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......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Weapons for mining Big Graphs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Hadoop/Hive (Facebook)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Pregel (Google)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Distributed GraphLab (CMU)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1" id="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2" id="132"/>
          <p:cNvSpPr/>
          <p:nvPr/>
        </p:nvSpPr>
        <p:spPr>
          <a:xfrm>
            <a:off y="3438325" x="1779722"/>
            <a:ext cy="866591" cx="1034316"/>
          </a:xfrm>
          <a:prstGeom prst="cloud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33" id="133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Programming Model (Pregel)</a:t>
            </a:r>
          </a:p>
        </p:txBody>
      </p:sp>
      <p:sp>
        <p:nvSpPr>
          <p:cNvPr name="Shape 134" id="134"/>
          <p:cNvSpPr txBox="1"/>
          <p:nvPr>
            <p:ph type="body" idx="1"/>
          </p:nvPr>
        </p:nvSpPr>
        <p:spPr>
          <a:xfrm>
            <a:off y="4317375" x="4845900"/>
            <a:ext cy="1765200" cx="38409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Think like a vertex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receive messages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update states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send messages</a:t>
            </a:r>
          </a:p>
        </p:txBody>
      </p:sp>
      <p:sp>
        <p:nvSpPr>
          <p:cNvPr name="Shape 135" id="135"/>
          <p:cNvSpPr/>
          <p:nvPr/>
        </p:nvSpPr>
        <p:spPr>
          <a:xfrm>
            <a:off y="3662450" x="2161725"/>
            <a:ext cy="447300" cx="428700"/>
          </a:xfrm>
          <a:prstGeom prst="ellipse">
            <a:avLst/>
          </a:prstGeom>
          <a:solidFill>
            <a:srgbClr val="FF9900"/>
          </a:solidFill>
          <a:ln w="19050" cap="flat">
            <a:solidFill>
              <a:srgbClr val="FF99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136" id="136"/>
          <p:cNvCxnSpPr/>
          <p:nvPr/>
        </p:nvCxnSpPr>
        <p:spPr>
          <a:xfrm>
            <a:off y="3410900" x="1528125"/>
            <a:ext cy="446700" cx="587100"/>
          </a:xfrm>
          <a:prstGeom prst="straightConnector1">
            <a:avLst/>
          </a:prstGeom>
          <a:noFill/>
          <a:ln w="19050" cap="flat">
            <a:solidFill>
              <a:srgbClr val="9900FF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137" id="137"/>
          <p:cNvCxnSpPr/>
          <p:nvPr/>
        </p:nvCxnSpPr>
        <p:spPr>
          <a:xfrm rot="10800000" flipH="1">
            <a:off y="4143974" x="2199025"/>
            <a:ext cy="570900" cx="87300"/>
          </a:xfrm>
          <a:prstGeom prst="straightConnector1">
            <a:avLst/>
          </a:prstGeom>
          <a:noFill/>
          <a:ln w="19050" cap="flat">
            <a:solidFill>
              <a:srgbClr val="00FF00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138" id="138"/>
          <p:cNvCxnSpPr/>
          <p:nvPr/>
        </p:nvCxnSpPr>
        <p:spPr>
          <a:xfrm flipH="1">
            <a:off y="3289250" x="2481200"/>
            <a:ext cy="373199" cx="276899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139" id="139"/>
          <p:cNvSpPr/>
          <p:nvPr/>
        </p:nvSpPr>
        <p:spPr>
          <a:xfrm>
            <a:off y="4764800" x="2006650"/>
            <a:ext cy="447300" cx="428700"/>
          </a:xfrm>
          <a:prstGeom prst="ellipse">
            <a:avLst/>
          </a:prstGeom>
          <a:solidFill>
            <a:srgbClr val="00FF00"/>
          </a:solidFill>
          <a:ln w="1905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40" id="140"/>
          <p:cNvSpPr/>
          <p:nvPr/>
        </p:nvSpPr>
        <p:spPr>
          <a:xfrm>
            <a:off y="2829975" x="2692875"/>
            <a:ext cy="447300" cx="428700"/>
          </a:xfrm>
          <a:prstGeom prst="ellipse">
            <a:avLst/>
          </a:prstGeom>
          <a:solidFill>
            <a:srgbClr val="0000FF"/>
          </a:solidFill>
          <a:ln w="19050" cap="flat">
            <a:solidFill>
              <a:srgbClr val="0000FF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41" id="141"/>
          <p:cNvSpPr/>
          <p:nvPr/>
        </p:nvSpPr>
        <p:spPr>
          <a:xfrm>
            <a:off y="3000375" x="1034900"/>
            <a:ext cy="447300" cx="428700"/>
          </a:xfrm>
          <a:prstGeom prst="ellipse">
            <a:avLst/>
          </a:prstGeom>
          <a:solidFill>
            <a:srgbClr val="9900FF"/>
          </a:solidFill>
          <a:ln w="19050" cap="flat">
            <a:solidFill>
              <a:srgbClr val="9900FF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42" id="142"/>
          <p:cNvSpPr/>
          <p:nvPr/>
        </p:nvSpPr>
        <p:spPr>
          <a:xfrm>
            <a:off y="4109750" x="3162700"/>
            <a:ext cy="447300" cx="428700"/>
          </a:xfrm>
          <a:prstGeom prst="ellipse">
            <a:avLst/>
          </a:prstGeom>
          <a:solidFill>
            <a:srgbClr val="FFFF00"/>
          </a:solidFill>
          <a:ln w="19050" cap="flat">
            <a:solidFill>
              <a:srgbClr val="FF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43" id="143"/>
          <p:cNvSpPr/>
          <p:nvPr/>
        </p:nvSpPr>
        <p:spPr>
          <a:xfrm>
            <a:off y="4317500" x="836550"/>
            <a:ext cy="447300" cx="4287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144" id="144"/>
          <p:cNvCxnSpPr>
            <a:stCxn id="141" idx="4"/>
            <a:endCxn id="143" idx="0"/>
          </p:cNvCxnSpPr>
          <p:nvPr/>
        </p:nvCxnSpPr>
        <p:spPr>
          <a:xfrm flipH="1">
            <a:off y="3447675" x="1050900"/>
            <a:ext cy="869824" cx="1983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45" id="145"/>
          <p:cNvCxnSpPr>
            <a:stCxn id="143" idx="5"/>
            <a:endCxn id="139" idx="2"/>
          </p:cNvCxnSpPr>
          <p:nvPr/>
        </p:nvCxnSpPr>
        <p:spPr>
          <a:xfrm>
            <a:off y="4699294" x="1202468"/>
            <a:ext cy="289155" cx="80418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46" id="146"/>
          <p:cNvCxnSpPr>
            <a:stCxn id="139" idx="6"/>
            <a:endCxn id="142" idx="3"/>
          </p:cNvCxnSpPr>
          <p:nvPr/>
        </p:nvCxnSpPr>
        <p:spPr>
          <a:xfrm rot="10800000" flipH="1">
            <a:off y="4491544" x="2435350"/>
            <a:ext cy="496905" cx="79013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47" id="147"/>
          <p:cNvCxnSpPr>
            <a:stCxn id="142" idx="0"/>
            <a:endCxn id="140" idx="5"/>
          </p:cNvCxnSpPr>
          <p:nvPr/>
        </p:nvCxnSpPr>
        <p:spPr>
          <a:xfrm rot="10800000">
            <a:off y="3211769" x="3058793"/>
            <a:ext cy="897980" cx="318256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48" id="148"/>
          <p:cNvCxnSpPr>
            <a:stCxn id="141" idx="1"/>
          </p:cNvCxnSpPr>
          <p:nvPr/>
        </p:nvCxnSpPr>
        <p:spPr>
          <a:xfrm rot="10800000">
            <a:off y="2776680" x="866681"/>
            <a:ext cy="289200" cx="230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49" id="149"/>
          <p:cNvCxnSpPr>
            <a:stCxn id="141" idx="7"/>
          </p:cNvCxnSpPr>
          <p:nvPr/>
        </p:nvCxnSpPr>
        <p:spPr>
          <a:xfrm rot="10800000" flipH="1">
            <a:off y="2813880" x="1400818"/>
            <a:ext cy="251999" cx="527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50" id="150"/>
          <p:cNvCxnSpPr>
            <a:stCxn id="140" idx="1"/>
          </p:cNvCxnSpPr>
          <p:nvPr/>
        </p:nvCxnSpPr>
        <p:spPr>
          <a:xfrm rot="10800000">
            <a:off y="2583480" x="2546256"/>
            <a:ext cy="312000" cx="209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51" id="151"/>
          <p:cNvCxnSpPr>
            <a:stCxn id="140" idx="7"/>
          </p:cNvCxnSpPr>
          <p:nvPr/>
        </p:nvCxnSpPr>
        <p:spPr>
          <a:xfrm rot="10800000" flipH="1">
            <a:off y="2795280" x="3058793"/>
            <a:ext cy="100199" cx="70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52" id="152"/>
          <p:cNvCxnSpPr>
            <a:endCxn id="143" idx="3"/>
          </p:cNvCxnSpPr>
          <p:nvPr/>
        </p:nvCxnSpPr>
        <p:spPr>
          <a:xfrm rot="10800000" flipH="1">
            <a:off y="4699294" x="596331"/>
            <a:ext cy="341699" cx="303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53" id="153"/>
          <p:cNvCxnSpPr/>
          <p:nvPr/>
        </p:nvCxnSpPr>
        <p:spPr>
          <a:xfrm>
            <a:off y="4910575" x="3578075"/>
            <a:ext cy="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54" id="154"/>
          <p:cNvCxnSpPr>
            <a:endCxn id="142" idx="5"/>
          </p:cNvCxnSpPr>
          <p:nvPr/>
        </p:nvCxnSpPr>
        <p:spPr>
          <a:xfrm rot="10800000">
            <a:off y="4491544" x="3528618"/>
            <a:ext cy="391200" cx="468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55" id="155"/>
          <p:cNvCxnSpPr>
            <a:stCxn id="141" idx="6"/>
            <a:endCxn id="135" idx="1"/>
          </p:cNvCxnSpPr>
          <p:nvPr/>
        </p:nvCxnSpPr>
        <p:spPr>
          <a:xfrm>
            <a:off y="3224025" x="1463600"/>
            <a:ext cy="503930" cx="760906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56" id="156"/>
          <p:cNvCxnSpPr>
            <a:stCxn id="140" idx="4"/>
            <a:endCxn id="135" idx="7"/>
          </p:cNvCxnSpPr>
          <p:nvPr/>
        </p:nvCxnSpPr>
        <p:spPr>
          <a:xfrm flipH="1">
            <a:off y="3277275" x="2527643"/>
            <a:ext cy="450680" cx="37958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57" id="157"/>
          <p:cNvCxnSpPr>
            <a:endCxn id="135" idx="4"/>
          </p:cNvCxnSpPr>
          <p:nvPr/>
        </p:nvCxnSpPr>
        <p:spPr>
          <a:xfrm rot="10800000" flipH="1">
            <a:off y="4109750" x="2295075"/>
            <a:ext cy="654899" cx="8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158" id="158"/>
          <p:cNvSpPr/>
          <p:nvPr/>
        </p:nvSpPr>
        <p:spPr>
          <a:xfrm>
            <a:off y="1978808" x="4845900"/>
            <a:ext cy="2149634" cx="318279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cxnSp>
        <p:nvCxnSpPr>
          <p:cNvPr name="Shape 159" id="159"/>
          <p:cNvCxnSpPr/>
          <p:nvPr/>
        </p:nvCxnSpPr>
        <p:spPr>
          <a:xfrm rot="10800000">
            <a:off y="3130699" x="1562899"/>
            <a:ext cy="457200" cx="661500"/>
          </a:xfrm>
          <a:prstGeom prst="straightConnector1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160" id="160"/>
          <p:cNvCxnSpPr/>
          <p:nvPr/>
        </p:nvCxnSpPr>
        <p:spPr>
          <a:xfrm rot="10800000" flipH="1">
            <a:off y="3410900" x="2636925"/>
            <a:ext cy="373199" cx="270299"/>
          </a:xfrm>
          <a:prstGeom prst="straightConnector1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161" id="161"/>
          <p:cNvCxnSpPr/>
          <p:nvPr/>
        </p:nvCxnSpPr>
        <p:spPr>
          <a:xfrm flipH="1">
            <a:off y="4149050" x="2413274"/>
            <a:ext cy="603000" cx="74700"/>
          </a:xfrm>
          <a:prstGeom prst="straightConnector1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len="lg" type="none" w="lg"/>
            <a:tailEnd len="lg" type="triangle" w="lg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5" id="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6" id="16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Programming Model (BSP)</a:t>
            </a:r>
          </a:p>
        </p:txBody>
      </p:sp>
      <p:sp>
        <p:nvSpPr>
          <p:cNvPr name="Shape 167" id="167"/>
          <p:cNvSpPr txBox="1"/>
          <p:nvPr>
            <p:ph type="body" idx="1"/>
          </p:nvPr>
        </p:nvSpPr>
        <p:spPr>
          <a:xfrm>
            <a:off y="3998089" x="457200"/>
            <a:ext cy="25697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Bulk synchronized</a:t>
            </a:r>
          </a:p>
          <a:p>
            <a:pPr>
              <a:buNone/>
            </a:pPr>
            <a:r>
              <a:rPr lang="en"/>
              <a:t>	A synchronization barrier between iterations</a:t>
            </a:r>
          </a:p>
        </p:txBody>
      </p:sp>
      <p:cxnSp>
        <p:nvCxnSpPr>
          <p:cNvPr name="Shape 168" id="168"/>
          <p:cNvCxnSpPr/>
          <p:nvPr/>
        </p:nvCxnSpPr>
        <p:spPr>
          <a:xfrm>
            <a:off y="2744875" x="457200"/>
            <a:ext cy="0" cx="64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169" id="169"/>
          <p:cNvCxnSpPr/>
          <p:nvPr/>
        </p:nvCxnSpPr>
        <p:spPr>
          <a:xfrm>
            <a:off y="2754175" x="1902550"/>
            <a:ext cy="0" cx="512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170" id="170"/>
          <p:cNvCxnSpPr/>
          <p:nvPr/>
        </p:nvCxnSpPr>
        <p:spPr>
          <a:xfrm rot="10800000" flipH="1">
            <a:off y="2740224" x="2972795"/>
            <a:ext cy="9300" cx="568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171" id="171"/>
          <p:cNvSpPr txBox="1"/>
          <p:nvPr/>
        </p:nvSpPr>
        <p:spPr>
          <a:xfrm>
            <a:off y="2465275" x="1100100"/>
            <a:ext cy="577799" cx="1164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Receive msgs</a:t>
            </a:r>
          </a:p>
        </p:txBody>
      </p:sp>
      <p:sp>
        <p:nvSpPr>
          <p:cNvPr name="Shape 172" id="172"/>
          <p:cNvSpPr txBox="1"/>
          <p:nvPr/>
        </p:nvSpPr>
        <p:spPr>
          <a:xfrm>
            <a:off y="2465275" x="3494950"/>
            <a:ext cy="577799" cx="1164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Update states</a:t>
            </a:r>
          </a:p>
        </p:txBody>
      </p:sp>
      <p:cxnSp>
        <p:nvCxnSpPr>
          <p:cNvPr name="Shape 173" id="173"/>
          <p:cNvCxnSpPr/>
          <p:nvPr/>
        </p:nvCxnSpPr>
        <p:spPr>
          <a:xfrm rot="10800000" flipH="1">
            <a:off y="2740224" x="4173675"/>
            <a:ext cy="9300" cx="568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174" id="174"/>
          <p:cNvSpPr txBox="1"/>
          <p:nvPr/>
        </p:nvSpPr>
        <p:spPr>
          <a:xfrm>
            <a:off y="2455975" x="4742175"/>
            <a:ext cy="577799" cx="1164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Send</a:t>
            </a:r>
          </a:p>
          <a:p>
            <a:pPr rtl="0" lvl="0">
              <a:buNone/>
            </a:pPr>
            <a:r>
              <a:rPr lang="en"/>
              <a:t>msgs</a:t>
            </a:r>
          </a:p>
        </p:txBody>
      </p:sp>
      <p:cxnSp>
        <p:nvCxnSpPr>
          <p:cNvPr name="Shape 175" id="175"/>
          <p:cNvCxnSpPr/>
          <p:nvPr/>
        </p:nvCxnSpPr>
        <p:spPr>
          <a:xfrm>
            <a:off y="2701600" x="5321750"/>
            <a:ext cy="0" cx="64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176" id="176"/>
          <p:cNvSpPr/>
          <p:nvPr/>
        </p:nvSpPr>
        <p:spPr>
          <a:xfrm>
            <a:off y="2116159" x="2388700"/>
            <a:ext cy="1276030" cx="58409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cxnSp>
        <p:nvCxnSpPr>
          <p:cNvPr name="Shape 177" id="177"/>
          <p:cNvCxnSpPr/>
          <p:nvPr/>
        </p:nvCxnSpPr>
        <p:spPr>
          <a:xfrm>
            <a:off y="2701600" x="6780225"/>
            <a:ext cy="0" cx="512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178" id="178"/>
          <p:cNvCxnSpPr/>
          <p:nvPr/>
        </p:nvCxnSpPr>
        <p:spPr>
          <a:xfrm rot="10800000" flipH="1">
            <a:off y="2687649" x="7850470"/>
            <a:ext cy="9300" cx="568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179" id="179"/>
          <p:cNvSpPr/>
          <p:nvPr/>
        </p:nvSpPr>
        <p:spPr>
          <a:xfrm>
            <a:off y="2141877" x="7292625"/>
            <a:ext cy="1241012" cx="58409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80" id="180"/>
          <p:cNvSpPr txBox="1"/>
          <p:nvPr/>
        </p:nvSpPr>
        <p:spPr>
          <a:xfrm>
            <a:off y="2412700" x="5964650"/>
            <a:ext cy="577799" cx="1164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Receive msgs</a:t>
            </a:r>
          </a:p>
        </p:txBody>
      </p:sp>
      <p:cxnSp>
        <p:nvCxnSpPr>
          <p:cNvPr name="Shape 181" id="181"/>
          <p:cNvCxnSpPr/>
          <p:nvPr/>
        </p:nvCxnSpPr>
        <p:spPr>
          <a:xfrm rot="10800000" flipH="1">
            <a:off y="3257950" x="5579325"/>
            <a:ext cy="26399" cx="1713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182" id="182"/>
          <p:cNvCxnSpPr>
            <a:stCxn id="183" idx="1"/>
          </p:cNvCxnSpPr>
          <p:nvPr/>
        </p:nvCxnSpPr>
        <p:spPr>
          <a:xfrm flipH="1">
            <a:off y="3271149" x="2986824"/>
            <a:ext cy="22200" cx="1453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183" id="183"/>
          <p:cNvSpPr txBox="1"/>
          <p:nvPr/>
        </p:nvSpPr>
        <p:spPr>
          <a:xfrm>
            <a:off y="3100450" x="4440625"/>
            <a:ext cy="341399" cx="1182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an iteration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2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7" id="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8" id="188"/>
          <p:cNvSpPr txBox="1"/>
          <p:nvPr>
            <p:ph type="title"/>
          </p:nvPr>
        </p:nvSpPr>
        <p:spPr>
          <a:xfrm>
            <a:off y="0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Programming Model - API</a:t>
            </a:r>
          </a:p>
        </p:txBody>
      </p:sp>
      <p:sp>
        <p:nvSpPr>
          <p:cNvPr name="Shape 189" id="189"/>
          <p:cNvSpPr txBox="1"/>
          <p:nvPr/>
        </p:nvSpPr>
        <p:spPr>
          <a:xfrm>
            <a:off y="2308103" x="1115200"/>
            <a:ext cy="2736899" cx="7284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indent="0" marL="0" rtl="0" lvl="0">
              <a:buNone/>
            </a:pPr>
            <a:r>
              <a:rPr lang="en" sz="1800">
                <a:solidFill>
                  <a:srgbClr val="0B5394"/>
                </a:solidFill>
              </a:rPr>
              <a:t>public</a:t>
            </a:r>
            <a:r>
              <a:rPr lang="en" sz="1800"/>
              <a:t> </a:t>
            </a:r>
            <a:r>
              <a:rPr lang="en" sz="1800">
                <a:solidFill>
                  <a:srgbClr val="351C75"/>
                </a:solidFill>
              </a:rPr>
              <a:t>abstract class</a:t>
            </a:r>
            <a:r>
              <a:rPr lang="en" sz="1800"/>
              <a:t> </a:t>
            </a:r>
            <a:r>
              <a:rPr lang="en" sz="1800" b="1"/>
              <a:t>Vertex</a:t>
            </a:r>
            <a:r>
              <a:rPr lang="en" sz="1800"/>
              <a:t>&lt;I </a:t>
            </a:r>
            <a:r>
              <a:rPr lang="en" sz="1800">
                <a:solidFill>
                  <a:srgbClr val="0B5394"/>
                </a:solidFill>
              </a:rPr>
              <a:t>extends</a:t>
            </a:r>
            <a:r>
              <a:rPr lang="en" sz="1800"/>
              <a:t> </a:t>
            </a:r>
            <a:r>
              <a:rPr lang="en" sz="1800">
                <a:solidFill>
                  <a:srgbClr val="351C75"/>
                </a:solidFill>
              </a:rPr>
              <a:t>WritableComparable</a:t>
            </a:r>
            <a:r>
              <a:rPr lang="en" sz="1800"/>
              <a:t>, V         </a:t>
            </a:r>
          </a:p>
          <a:p>
            <a:pPr indent="0" marL="0" rtl="0" lvl="0">
              <a:buNone/>
            </a:pPr>
            <a:r>
              <a:rPr lang="en" sz="1800"/>
              <a:t>         extends </a:t>
            </a:r>
            <a:r>
              <a:rPr lang="en" sz="1800">
                <a:solidFill>
                  <a:srgbClr val="351C75"/>
                </a:solidFill>
              </a:rPr>
              <a:t>Writable</a:t>
            </a:r>
            <a:r>
              <a:rPr lang="en" sz="1800"/>
              <a:t>, E </a:t>
            </a:r>
            <a:r>
              <a:rPr lang="en" sz="1800">
                <a:solidFill>
                  <a:srgbClr val="0B5394"/>
                </a:solidFill>
              </a:rPr>
              <a:t>extends</a:t>
            </a:r>
            <a:r>
              <a:rPr lang="en" sz="1800"/>
              <a:t> </a:t>
            </a:r>
            <a:r>
              <a:rPr lang="en" sz="1800">
                <a:solidFill>
                  <a:srgbClr val="351C75"/>
                </a:solidFill>
              </a:rPr>
              <a:t>Writable</a:t>
            </a:r>
            <a:r>
              <a:rPr lang="en" sz="1800"/>
              <a:t>, M </a:t>
            </a:r>
            <a:r>
              <a:rPr lang="en" sz="1800">
                <a:solidFill>
                  <a:srgbClr val="0B5394"/>
                </a:solidFill>
              </a:rPr>
              <a:t>extends</a:t>
            </a:r>
            <a:r>
              <a:rPr lang="en" sz="1800"/>
              <a:t> </a:t>
            </a:r>
            <a:r>
              <a:rPr lang="en" sz="1800">
                <a:solidFill>
                  <a:srgbClr val="351C75"/>
                </a:solidFill>
              </a:rPr>
              <a:t>Writable</a:t>
            </a:r>
            <a:r>
              <a:rPr lang="en" sz="1800"/>
              <a:t>&gt; </a:t>
            </a:r>
          </a:p>
          <a:p>
            <a:pPr indent="0" marL="0" rtl="0" lvl="0">
              <a:buNone/>
            </a:pPr>
            <a:r>
              <a:rPr lang="en" sz="1800"/>
              <a:t>         </a:t>
            </a:r>
            <a:r>
              <a:rPr lang="en" sz="1800">
                <a:solidFill>
                  <a:srgbClr val="0B5394"/>
                </a:solidFill>
              </a:rPr>
              <a:t>implements</a:t>
            </a:r>
            <a:r>
              <a:rPr lang="en" sz="1800"/>
              <a:t> </a:t>
            </a:r>
            <a:r>
              <a:rPr lang="en" sz="1800">
                <a:solidFill>
                  <a:srgbClr val="351C75"/>
                </a:solidFill>
              </a:rPr>
              <a:t>Writable</a:t>
            </a:r>
            <a:r>
              <a:rPr lang="en" sz="1800"/>
              <a:t>{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   </a:t>
            </a:r>
            <a:r>
              <a:rPr lang="en" sz="1800">
                <a:solidFill>
                  <a:srgbClr val="5B0F00"/>
                </a:solidFill>
              </a:rPr>
              <a:t> /**</a:t>
            </a:r>
            <a:br>
              <a:rPr lang="en" sz="1800">
                <a:solidFill>
                  <a:srgbClr val="5B0F00"/>
                </a:solidFill>
              </a:rPr>
            </a:br>
            <a:r>
              <a:rPr lang="en" sz="1800">
                <a:solidFill>
                  <a:srgbClr val="5B0F00"/>
                </a:solidFill>
              </a:rPr>
              <a:t>     * @param msgIterator	an iterator of incoming messages</a:t>
            </a:r>
            <a:br>
              <a:rPr lang="en" sz="1800">
                <a:solidFill>
                  <a:srgbClr val="5B0F00"/>
                </a:solidFill>
              </a:rPr>
            </a:br>
            <a:r>
              <a:rPr lang="en" sz="1800">
                <a:solidFill>
                  <a:srgbClr val="5B0F00"/>
                </a:solidFill>
              </a:rPr>
              <a:t>     */</a:t>
            </a:r>
            <a:br>
              <a:rPr lang="en" sz="1800"/>
            </a:br>
            <a:r>
              <a:rPr lang="en" sz="1800"/>
              <a:t>    </a:t>
            </a:r>
            <a:r>
              <a:rPr lang="en" sz="1800">
                <a:solidFill>
                  <a:srgbClr val="0B5394"/>
                </a:solidFill>
              </a:rPr>
              <a:t>public abstract void</a:t>
            </a:r>
            <a:r>
              <a:rPr lang="en" sz="1800"/>
              <a:t> </a:t>
            </a:r>
            <a:r>
              <a:rPr lang="en" sz="1800" b="1"/>
              <a:t>compute</a:t>
            </a:r>
            <a:r>
              <a:rPr lang="en" sz="1800"/>
              <a:t>(Iterator&lt;M&gt; msgIterator);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    .......</a:t>
            </a:r>
          </a:p>
          <a:p>
            <a:pPr rtl="0" lvl="0">
              <a:buNone/>
            </a:pPr>
            <a:r>
              <a:rPr lang="en" sz="1800"/>
              <a:t>}</a:t>
            </a:r>
          </a:p>
          <a:p>
            <a:r>
              <a:t/>
            </a:r>
          </a:p>
        </p:txBody>
      </p:sp>
      <p:sp>
        <p:nvSpPr>
          <p:cNvPr name="Shape 190" id="190"/>
          <p:cNvSpPr txBox="1"/>
          <p:nvPr>
            <p:ph type="body" idx="1"/>
          </p:nvPr>
        </p:nvSpPr>
        <p:spPr>
          <a:xfrm>
            <a:off y="1468504" x="457200"/>
            <a:ext cy="90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Vertex (a super class for all applications)</a:t>
            </a:r>
          </a:p>
        </p:txBody>
      </p:sp>
      <p:sp>
        <p:nvSpPr>
          <p:cNvPr name="Shape 191" id="191"/>
          <p:cNvSpPr txBox="1"/>
          <p:nvPr>
            <p:ph type="body" idx="2"/>
          </p:nvPr>
        </p:nvSpPr>
        <p:spPr>
          <a:xfrm>
            <a:off y="5115564" x="551100"/>
            <a:ext cy="90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Helper methods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sendMsg(I vertexId, M msg)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voteToHalt()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95" id="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6" id="196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Programming Model - Optional APIs</a:t>
            </a:r>
          </a:p>
        </p:txBody>
      </p:sp>
      <p:sp>
        <p:nvSpPr>
          <p:cNvPr name="Shape 197" id="197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Combiner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Combine messages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Reduce network traffic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Global Aggregator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Aggregate statistics over all vertices</a:t>
            </a:r>
          </a:p>
          <a:p>
            <a:pPr indent="-381000" marL="914400" rtl="0" lvl="1">
              <a:spcBef>
                <a:spcPts val="48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Done for each iteration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Early Termination (not in standard Pregel)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Force the job to terminate</a:t>
            </a:r>
          </a:p>
          <a:p>
            <a:pPr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01" id="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2" id="202"/>
          <p:cNvSpPr txBox="1"/>
          <p:nvPr>
            <p:ph type="title"/>
          </p:nvPr>
        </p:nvSpPr>
        <p:spPr>
          <a:xfrm>
            <a:off y="207504" x="457200"/>
            <a:ext cy="1392599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Example Applications</a:t>
            </a:r>
          </a:p>
        </p:txBody>
      </p:sp>
      <p:sp>
        <p:nvSpPr>
          <p:cNvPr name="Shape 203" id="203"/>
          <p:cNvSpPr txBox="1"/>
          <p:nvPr>
            <p:ph type="body" idx="1"/>
          </p:nvPr>
        </p:nvSpPr>
        <p:spPr>
          <a:xfrm>
            <a:off y="1730374" x="457200"/>
            <a:ext cy="4837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PageRank</a:t>
            </a:r>
          </a:p>
          <a:p>
            <a:pPr rtl="0" lvl="0"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ConnectedComponents</a:t>
            </a:r>
          </a:p>
          <a:p>
            <a:pPr rtl="0" lvl="0"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Shortest Paths</a:t>
            </a:r>
          </a:p>
          <a:p>
            <a:pPr rtl="0" lvl="0"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Reachability query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Start the Demo!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